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8" r:id="rId2"/>
    <p:sldId id="273" r:id="rId3"/>
    <p:sldId id="272" r:id="rId4"/>
    <p:sldId id="259" r:id="rId5"/>
    <p:sldId id="260" r:id="rId6"/>
    <p:sldId id="274" r:id="rId7"/>
    <p:sldId id="261" r:id="rId8"/>
    <p:sldId id="278" r:id="rId9"/>
    <p:sldId id="262" r:id="rId10"/>
    <p:sldId id="276" r:id="rId11"/>
    <p:sldId id="277" r:id="rId12"/>
    <p:sldId id="279" r:id="rId13"/>
    <p:sldId id="275" r:id="rId14"/>
    <p:sldId id="263" r:id="rId15"/>
    <p:sldId id="280" r:id="rId16"/>
    <p:sldId id="281" r:id="rId17"/>
    <p:sldId id="282" r:id="rId18"/>
    <p:sldId id="269" r:id="rId19"/>
    <p:sldId id="270" r:id="rId20"/>
    <p:sldId id="271" r:id="rId21"/>
    <p:sldId id="28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30" autoAdjust="0"/>
    <p:restoredTop sz="93175" autoAdjust="0"/>
  </p:normalViewPr>
  <p:slideViewPr>
    <p:cSldViewPr snapToGrid="0" snapToObjects="1">
      <p:cViewPr varScale="1">
        <p:scale>
          <a:sx n="108" d="100"/>
          <a:sy n="108" d="100"/>
        </p:scale>
        <p:origin x="182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240B8-A508-EE4D-8D7E-A8C1BAE5D6AD}" type="datetimeFigureOut">
              <a:rPr lang="en-US" smtClean="0"/>
              <a:t>12/15/18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73A42-33F2-3D43-8D61-469A3962AE30}" type="slidenum">
              <a:rPr lang="en-US" smtClean="0"/>
              <a:t>‹#›</a:t>
            </a:fld>
            <a:endParaRPr lang="en-US" dirty="0"/>
          </a:p>
        </p:txBody>
      </p:sp>
    </p:spTree>
    <p:extLst>
      <p:ext uri="{BB962C8B-B14F-4D97-AF65-F5344CB8AC3E}">
        <p14:creationId xmlns:p14="http://schemas.microsoft.com/office/powerpoint/2010/main" val="272664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8</a:t>
            </a:fld>
            <a:endParaRPr lang="en-US" dirty="0"/>
          </a:p>
        </p:txBody>
      </p:sp>
    </p:spTree>
    <p:extLst>
      <p:ext uri="{BB962C8B-B14F-4D97-AF65-F5344CB8AC3E}">
        <p14:creationId xmlns:p14="http://schemas.microsoft.com/office/powerpoint/2010/main" val="2364487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18</a:t>
            </a:fld>
            <a:endParaRPr lang="en-US" dirty="0"/>
          </a:p>
        </p:txBody>
      </p:sp>
    </p:spTree>
    <p:extLst>
      <p:ext uri="{BB962C8B-B14F-4D97-AF65-F5344CB8AC3E}">
        <p14:creationId xmlns:p14="http://schemas.microsoft.com/office/powerpoint/2010/main" val="88305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19</a:t>
            </a:fld>
            <a:endParaRPr lang="en-US" dirty="0"/>
          </a:p>
        </p:txBody>
      </p:sp>
    </p:spTree>
    <p:extLst>
      <p:ext uri="{BB962C8B-B14F-4D97-AF65-F5344CB8AC3E}">
        <p14:creationId xmlns:p14="http://schemas.microsoft.com/office/powerpoint/2010/main" val="214436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 component analysis and analysis using a </a:t>
            </a:r>
            <a:r>
              <a:rPr lang="en-US" sz="1200" b="0" i="0" kern="1200" dirty="0">
                <a:solidFill>
                  <a:schemeClr val="tx1"/>
                </a:solidFill>
                <a:effectLst/>
                <a:latin typeface="+mn-lt"/>
                <a:ea typeface="+mn-ea"/>
                <a:cs typeface="+mn-cs"/>
              </a:rPr>
              <a:t>(t-SNE) dimensionality reduction algorithm </a:t>
            </a:r>
            <a:r>
              <a:rPr lang="en-US" dirty="0"/>
              <a:t>showed that our two readmission classes are not well separated.</a:t>
            </a:r>
          </a:p>
        </p:txBody>
      </p:sp>
      <p:sp>
        <p:nvSpPr>
          <p:cNvPr id="4" name="Slide Number Placeholder 3"/>
          <p:cNvSpPr>
            <a:spLocks noGrp="1"/>
          </p:cNvSpPr>
          <p:nvPr>
            <p:ph type="sldNum" sz="quarter" idx="5"/>
          </p:nvPr>
        </p:nvSpPr>
        <p:spPr/>
        <p:txBody>
          <a:bodyPr/>
          <a:lstStyle/>
          <a:p>
            <a:fld id="{9D973A42-33F2-3D43-8D61-469A3962AE30}" type="slidenum">
              <a:rPr lang="en-US" smtClean="0"/>
              <a:t>9</a:t>
            </a:fld>
            <a:endParaRPr lang="en-US" dirty="0"/>
          </a:p>
        </p:txBody>
      </p:sp>
    </p:spTree>
    <p:extLst>
      <p:ext uri="{BB962C8B-B14F-4D97-AF65-F5344CB8AC3E}">
        <p14:creationId xmlns:p14="http://schemas.microsoft.com/office/powerpoint/2010/main" val="1351315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here, the first few principle components did NOT explain a large percentage of the variance. </a:t>
            </a:r>
          </a:p>
        </p:txBody>
      </p:sp>
      <p:sp>
        <p:nvSpPr>
          <p:cNvPr id="4" name="Slide Number Placeholder 3"/>
          <p:cNvSpPr>
            <a:spLocks noGrp="1"/>
          </p:cNvSpPr>
          <p:nvPr>
            <p:ph type="sldNum" sz="quarter" idx="5"/>
          </p:nvPr>
        </p:nvSpPr>
        <p:spPr/>
        <p:txBody>
          <a:bodyPr/>
          <a:lstStyle/>
          <a:p>
            <a:fld id="{9D973A42-33F2-3D43-8D61-469A3962AE30}" type="slidenum">
              <a:rPr lang="en-US" smtClean="0"/>
              <a:t>10</a:t>
            </a:fld>
            <a:endParaRPr lang="en-US" dirty="0"/>
          </a:p>
        </p:txBody>
      </p:sp>
    </p:spTree>
    <p:extLst>
      <p:ext uri="{BB962C8B-B14F-4D97-AF65-F5344CB8AC3E}">
        <p14:creationId xmlns:p14="http://schemas.microsoft.com/office/powerpoint/2010/main" val="35907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Exploratory data analysis showed very little separation between the readmission classes.  Variables we expected to be significantly different between our two readmission classes were surprisingly NOT. </a:t>
            </a:r>
          </a:p>
        </p:txBody>
      </p:sp>
      <p:sp>
        <p:nvSpPr>
          <p:cNvPr id="4" name="Slide Number Placeholder 3"/>
          <p:cNvSpPr>
            <a:spLocks noGrp="1"/>
          </p:cNvSpPr>
          <p:nvPr>
            <p:ph type="sldNum" sz="quarter" idx="5"/>
          </p:nvPr>
        </p:nvSpPr>
        <p:spPr/>
        <p:txBody>
          <a:bodyPr/>
          <a:lstStyle/>
          <a:p>
            <a:fld id="{9D973A42-33F2-3D43-8D61-469A3962AE30}" type="slidenum">
              <a:rPr lang="en-US" smtClean="0"/>
              <a:t>11</a:t>
            </a:fld>
            <a:endParaRPr lang="en-US" dirty="0"/>
          </a:p>
        </p:txBody>
      </p:sp>
    </p:spTree>
    <p:extLst>
      <p:ext uri="{BB962C8B-B14F-4D97-AF65-F5344CB8AC3E}">
        <p14:creationId xmlns:p14="http://schemas.microsoft.com/office/powerpoint/2010/main" val="3576669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hyperparameter optimization with cross validation was performed</a:t>
            </a:r>
          </a:p>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12</a:t>
            </a:fld>
            <a:endParaRPr lang="en-US" dirty="0"/>
          </a:p>
        </p:txBody>
      </p:sp>
    </p:spTree>
    <p:extLst>
      <p:ext uri="{BB962C8B-B14F-4D97-AF65-F5344CB8AC3E}">
        <p14:creationId xmlns:p14="http://schemas.microsoft.com/office/powerpoint/2010/main" val="241976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SMOTE oversampling method to balance our data-set without as much overfitting. This does not prevent all overfitting, however, as the new instances are still created from existing data points.</a:t>
            </a:r>
          </a:p>
        </p:txBody>
      </p:sp>
      <p:sp>
        <p:nvSpPr>
          <p:cNvPr id="4" name="Slide Number Placeholder 3"/>
          <p:cNvSpPr>
            <a:spLocks noGrp="1"/>
          </p:cNvSpPr>
          <p:nvPr>
            <p:ph type="sldNum" sz="quarter" idx="5"/>
          </p:nvPr>
        </p:nvSpPr>
        <p:spPr/>
        <p:txBody>
          <a:bodyPr/>
          <a:lstStyle/>
          <a:p>
            <a:fld id="{9D973A42-33F2-3D43-8D61-469A3962AE30}" type="slidenum">
              <a:rPr lang="en-US" smtClean="0"/>
              <a:t>13</a:t>
            </a:fld>
            <a:endParaRPr lang="en-US" dirty="0"/>
          </a:p>
        </p:txBody>
      </p:sp>
    </p:spTree>
    <p:extLst>
      <p:ext uri="{BB962C8B-B14F-4D97-AF65-F5344CB8AC3E}">
        <p14:creationId xmlns:p14="http://schemas.microsoft.com/office/powerpoint/2010/main" val="256489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implemented XGBoost, which resulted in an AUC of 0.59. </a:t>
            </a:r>
          </a:p>
        </p:txBody>
      </p:sp>
      <p:sp>
        <p:nvSpPr>
          <p:cNvPr id="4" name="Slide Number Placeholder 3"/>
          <p:cNvSpPr>
            <a:spLocks noGrp="1"/>
          </p:cNvSpPr>
          <p:nvPr>
            <p:ph type="sldNum" sz="quarter" idx="5"/>
          </p:nvPr>
        </p:nvSpPr>
        <p:spPr/>
        <p:txBody>
          <a:bodyPr/>
          <a:lstStyle/>
          <a:p>
            <a:fld id="{9D973A42-33F2-3D43-8D61-469A3962AE30}" type="slidenum">
              <a:rPr lang="en-US" smtClean="0"/>
              <a:t>15</a:t>
            </a:fld>
            <a:endParaRPr lang="en-US" dirty="0"/>
          </a:p>
        </p:txBody>
      </p:sp>
    </p:spTree>
    <p:extLst>
      <p:ext uri="{BB962C8B-B14F-4D97-AF65-F5344CB8AC3E}">
        <p14:creationId xmlns:p14="http://schemas.microsoft.com/office/powerpoint/2010/main" val="3689030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we implemented the k-nearest neighbors non-parametric, lazy learning algorithm, resulting in an AUC of 0.554.</a:t>
            </a:r>
            <a:endParaRPr lang="en-US" b="0" dirty="0"/>
          </a:p>
        </p:txBody>
      </p:sp>
      <p:sp>
        <p:nvSpPr>
          <p:cNvPr id="4" name="Slide Number Placeholder 3"/>
          <p:cNvSpPr>
            <a:spLocks noGrp="1"/>
          </p:cNvSpPr>
          <p:nvPr>
            <p:ph type="sldNum" sz="quarter" idx="5"/>
          </p:nvPr>
        </p:nvSpPr>
        <p:spPr/>
        <p:txBody>
          <a:bodyPr/>
          <a:lstStyle/>
          <a:p>
            <a:fld id="{9D973A42-33F2-3D43-8D61-469A3962AE30}" type="slidenum">
              <a:rPr lang="en-US" smtClean="0"/>
              <a:t>16</a:t>
            </a:fld>
            <a:endParaRPr lang="en-US" dirty="0"/>
          </a:p>
        </p:txBody>
      </p:sp>
    </p:spTree>
    <p:extLst>
      <p:ext uri="{BB962C8B-B14F-4D97-AF65-F5344CB8AC3E}">
        <p14:creationId xmlns:p14="http://schemas.microsoft.com/office/powerpoint/2010/main" val="1604593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implemented GLMnet which fits a generalized linear model via penalized maximum likelihood. To reduce noise caused by data-splitting, we used 10-fold cross-validation for tuning parameter values using the caret package. This resulted in an AUC of 0.581.</a:t>
            </a:r>
          </a:p>
        </p:txBody>
      </p:sp>
      <p:sp>
        <p:nvSpPr>
          <p:cNvPr id="4" name="Slide Number Placeholder 3"/>
          <p:cNvSpPr>
            <a:spLocks noGrp="1"/>
          </p:cNvSpPr>
          <p:nvPr>
            <p:ph type="sldNum" sz="quarter" idx="5"/>
          </p:nvPr>
        </p:nvSpPr>
        <p:spPr/>
        <p:txBody>
          <a:bodyPr/>
          <a:lstStyle/>
          <a:p>
            <a:fld id="{9D973A42-33F2-3D43-8D61-469A3962AE30}" type="slidenum">
              <a:rPr lang="en-US" smtClean="0"/>
              <a:t>17</a:t>
            </a:fld>
            <a:endParaRPr lang="en-US" dirty="0"/>
          </a:p>
        </p:txBody>
      </p:sp>
    </p:spTree>
    <p:extLst>
      <p:ext uri="{BB962C8B-B14F-4D97-AF65-F5344CB8AC3E}">
        <p14:creationId xmlns:p14="http://schemas.microsoft.com/office/powerpoint/2010/main" val="237884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a:t>Click to edit Master title style</a:t>
            </a:r>
          </a:p>
        </p:txBody>
      </p:sp>
      <p:sp>
        <p:nvSpPr>
          <p:cNvPr id="3" name="Subtitle 2"/>
          <p:cNvSpPr>
            <a:spLocks noGrp="1"/>
          </p:cNvSpPr>
          <p:nvPr>
            <p:ph type="subTitle" idx="1"/>
          </p:nvPr>
        </p:nvSpPr>
        <p:spPr>
          <a:xfrm>
            <a:off x="1371824" y="3886647"/>
            <a:ext cx="6400354" cy="1752451"/>
          </a:xfrm>
        </p:spPr>
        <p:txBody>
          <a:bodyPr/>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78594"/>
            <a:ext cx="1839516" cy="57864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69" y="178594"/>
            <a:ext cx="5411391" cy="5786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647" y="1928813"/>
            <a:ext cx="8228707" cy="1143000"/>
          </a:xfrm>
          <a:prstGeom prst="rect">
            <a:avLst/>
          </a:prstGeom>
        </p:spPr>
        <p:txBody>
          <a:bodyPr vert="horz" lIns="64284" tIns="32142" rIns="64284" bIns="32142"/>
          <a:lstStyle>
            <a:lvl1pPr>
              <a:defRPr>
                <a:solidFill>
                  <a:schemeClr val="accent5"/>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647" y="1928813"/>
            <a:ext cx="8228707" cy="1143000"/>
          </a:xfrm>
          <a:prstGeom prst="rect">
            <a:avLst/>
          </a:prstGeom>
        </p:spPr>
        <p:txBody>
          <a:bodyPr vert="horz" lIns="64284" tIns="32142" rIns="64284" bIns="32142"/>
          <a:lstStyle>
            <a:lvl1pPr>
              <a:defRPr>
                <a:solidFill>
                  <a:schemeClr val="accent5"/>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647" y="1928813"/>
            <a:ext cx="8228707" cy="1143000"/>
          </a:xfrm>
          <a:prstGeom prst="rect">
            <a:avLst/>
          </a:prstGeom>
        </p:spPr>
        <p:txBody>
          <a:bodyPr vert="horz" lIns="64284" tIns="32142" rIns="64284" bIns="32142"/>
          <a:lstStyle>
            <a:lvl1pPr>
              <a:defRPr>
                <a:solidFill>
                  <a:schemeClr val="accent5"/>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69" y="1946672"/>
            <a:ext cx="1718965" cy="4018359"/>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19090" y="1946672"/>
            <a:ext cx="1718965" cy="4018359"/>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3473"/>
            <a:ext cx="3008189" cy="1161975"/>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224" y="273472"/>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47" y="1435448"/>
            <a:ext cx="3008189" cy="4690318"/>
          </a:xfrm>
        </p:spPr>
        <p:txBody>
          <a:bodyPr/>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5" y="4800824"/>
            <a:ext cx="5486177" cy="567035"/>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635" y="612800"/>
            <a:ext cx="5486177" cy="4114354"/>
          </a:xfrm>
        </p:spPr>
        <p:txBody>
          <a:bodyPr/>
          <a:lstStyle>
            <a:lvl1pPr marL="0" indent="0">
              <a:buNone/>
              <a:defRPr sz="2200"/>
            </a:lvl1pPr>
            <a:lvl2pPr marL="321457" indent="0">
              <a:buNone/>
              <a:defRPr sz="2000"/>
            </a:lvl2pPr>
            <a:lvl3pPr marL="642915" indent="0">
              <a:buNone/>
              <a:defRPr sz="1700"/>
            </a:lvl3pPr>
            <a:lvl4pPr marL="964372" indent="0">
              <a:buNone/>
              <a:defRPr sz="1400"/>
            </a:lvl4pPr>
            <a:lvl5pPr marL="1285829" indent="0">
              <a:buNone/>
              <a:defRPr sz="1400"/>
            </a:lvl5pPr>
            <a:lvl6pPr marL="1607287" indent="0">
              <a:buNone/>
              <a:defRPr sz="1400"/>
            </a:lvl6pPr>
            <a:lvl7pPr marL="1928744" indent="0">
              <a:buNone/>
              <a:defRPr sz="1400"/>
            </a:lvl7pPr>
            <a:lvl8pPr marL="2250201" indent="0">
              <a:buNone/>
              <a:defRPr sz="1400"/>
            </a:lvl8pPr>
            <a:lvl9pPr marL="2571659" indent="0">
              <a:buNone/>
              <a:defRPr sz="1400"/>
            </a:lvl9pPr>
          </a:lstStyle>
          <a:p>
            <a:r>
              <a:rPr lang="en-US" dirty="0"/>
              <a:t>Click icon to add picture</a:t>
            </a:r>
          </a:p>
        </p:txBody>
      </p:sp>
      <p:sp>
        <p:nvSpPr>
          <p:cNvPr id="4" name="Text Placeholder 3"/>
          <p:cNvSpPr>
            <a:spLocks noGrp="1"/>
          </p:cNvSpPr>
          <p:nvPr>
            <p:ph type="body" sz="half" idx="2"/>
          </p:nvPr>
        </p:nvSpPr>
        <p:spPr>
          <a:xfrm>
            <a:off x="1792635" y="5367859"/>
            <a:ext cx="5486177" cy="804788"/>
          </a:xfrm>
        </p:spPr>
        <p:txBody>
          <a:bodyPr/>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46485" y="321469"/>
            <a:ext cx="8304609" cy="1553766"/>
          </a:xfrm>
          <a:prstGeom prst="rect">
            <a:avLst/>
          </a:prstGeom>
          <a:noFill/>
          <a:ln w="12700">
            <a:noFill/>
            <a:miter lim="800000"/>
            <a:headEnd/>
            <a:tailEnd/>
          </a:ln>
          <a:effectLst/>
        </p:spPr>
        <p:txBody>
          <a:bodyPr vert="horz" wrap="square" lIns="35717" tIns="35717" rIns="35717" bIns="35717" numCol="1" anchor="ctr" anchorCtr="0" compatLnSpc="1">
            <a:prstTxWarp prst="textNoShape">
              <a:avLst/>
            </a:prstTxWarp>
          </a:bodyPr>
          <a:lstStyle/>
          <a:p>
            <a:pPr lvl="0"/>
            <a:r>
              <a:rPr lang="en-US" dirty="0">
                <a:sym typeface="Gill Sans" pitchFamily="-1" charset="0"/>
              </a:rPr>
              <a:t>Click to edit Master title style</a:t>
            </a:r>
          </a:p>
        </p:txBody>
      </p:sp>
      <p:sp>
        <p:nvSpPr>
          <p:cNvPr id="2050" name="Rectangle 2"/>
          <p:cNvSpPr>
            <a:spLocks noGrp="1" noChangeArrowheads="1"/>
          </p:cNvSpPr>
          <p:nvPr>
            <p:ph type="body" idx="1"/>
          </p:nvPr>
        </p:nvSpPr>
        <p:spPr bwMode="auto">
          <a:xfrm>
            <a:off x="500063" y="2089547"/>
            <a:ext cx="8251031" cy="4018359"/>
          </a:xfrm>
          <a:prstGeom prst="rect">
            <a:avLst/>
          </a:prstGeom>
          <a:noFill/>
          <a:ln w="12700">
            <a:noFill/>
            <a:miter lim="800000"/>
            <a:headEnd/>
            <a:tailEnd/>
          </a:ln>
          <a:effectLst/>
        </p:spPr>
        <p:txBody>
          <a:bodyPr vert="horz" wrap="square" lIns="35717" tIns="35717" rIns="35717" bIns="35717" numCol="1" anchor="t" anchorCtr="0" compatLnSpc="1">
            <a:prstTxWarp prst="textNoShape">
              <a:avLst/>
            </a:prstTxWarp>
          </a:bodyPr>
          <a:lstStyle/>
          <a:p>
            <a:pPr lvl="0"/>
            <a:r>
              <a:rPr lang="en-US" dirty="0">
                <a:sym typeface="Gill Sans" pitchFamily="-1" charset="0"/>
              </a:rPr>
              <a:t>Click to edit Master text styles</a:t>
            </a:r>
          </a:p>
          <a:p>
            <a:pPr lvl="1"/>
            <a:r>
              <a:rPr lang="en-US" dirty="0">
                <a:sym typeface="Gill Sans" pitchFamily="-1" charset="0"/>
              </a:rPr>
              <a:t>Second level</a:t>
            </a:r>
          </a:p>
          <a:p>
            <a:pPr lvl="2"/>
            <a:r>
              <a:rPr lang="en-US" dirty="0">
                <a:sym typeface="Gill Sans" pitchFamily="-1" charset="0"/>
              </a:rPr>
              <a:t>Third level</a:t>
            </a:r>
          </a:p>
          <a:p>
            <a:pPr lvl="3"/>
            <a:r>
              <a:rPr lang="en-US" dirty="0">
                <a:sym typeface="Gill Sans" pitchFamily="-1" charset="0"/>
              </a:rPr>
              <a:t>Fourth level</a:t>
            </a:r>
          </a:p>
          <a:p>
            <a:pPr lvl="4"/>
            <a:r>
              <a:rPr lang="en-US" dirty="0">
                <a:sym typeface="Gill Sans" pitchFamily="-1" charset="0"/>
              </a:rPr>
              <a:t>Fifth level</a:t>
            </a:r>
          </a:p>
        </p:txBody>
      </p:sp>
      <p:sp>
        <p:nvSpPr>
          <p:cNvPr id="5" name="Rectangle 4"/>
          <p:cNvSpPr/>
          <p:nvPr/>
        </p:nvSpPr>
        <p:spPr bwMode="auto">
          <a:xfrm>
            <a:off x="0" y="0"/>
            <a:ext cx="9144000" cy="160734"/>
          </a:xfrm>
          <a:prstGeom prst="rect">
            <a:avLst/>
          </a:prstGeom>
          <a:solidFill>
            <a:srgbClr val="343434"/>
          </a:solidFill>
          <a:ln w="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ctr" defTabSz="64291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endParaRPr>
          </a:p>
        </p:txBody>
      </p:sp>
      <p:pic>
        <p:nvPicPr>
          <p:cNvPr id="6" name="Picture 5"/>
          <p:cNvPicPr>
            <a:picLocks noChangeAspect="1"/>
          </p:cNvPicPr>
          <p:nvPr userDrawn="1"/>
        </p:nvPicPr>
        <p:blipFill>
          <a:blip r:embed="rId15"/>
          <a:stretch>
            <a:fillRect/>
          </a:stretch>
        </p:blipFill>
        <p:spPr>
          <a:xfrm>
            <a:off x="5345696" y="6197600"/>
            <a:ext cx="3405398" cy="56369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5" r:id="rId12"/>
    <p:sldLayoutId id="2147483676" r:id="rId13"/>
  </p:sldLayoutIdLst>
  <p:transition/>
  <p:txStyles>
    <p:titleStyle>
      <a:lvl1pPr algn="ctr" rtl="0" eaLnBrk="1" fontAlgn="base" hangingPunct="1">
        <a:spcBef>
          <a:spcPct val="0"/>
        </a:spcBef>
        <a:spcAft>
          <a:spcPct val="0"/>
        </a:spcAft>
        <a:defRPr sz="3500">
          <a:solidFill>
            <a:srgbClr val="343434"/>
          </a:solidFill>
          <a:latin typeface="+mj-lt"/>
          <a:ea typeface="+mj-ea"/>
          <a:cs typeface="+mj-cs"/>
          <a:sym typeface="Gill Sans" pitchFamily="-1" charset="0"/>
        </a:defRPr>
      </a:lvl1pPr>
      <a:lvl2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2pPr>
      <a:lvl3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3pPr>
      <a:lvl4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4pPr>
      <a:lvl5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5pPr>
      <a:lvl6pPr marL="321457"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6pPr>
      <a:lvl7pPr marL="642915"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7pPr>
      <a:lvl8pPr marL="964372"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8pPr>
      <a:lvl9pPr marL="1285829"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9pPr>
    </p:titleStyle>
    <p:bodyStyle>
      <a:lvl1pPr marL="534646"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1pPr>
      <a:lvl2pPr marL="847174"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2pPr>
      <a:lvl3pPr marL="1159702"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3pPr>
      <a:lvl4pPr marL="1472230"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4pPr>
      <a:lvl5pPr marL="1784758"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5pPr>
      <a:lvl6pPr marL="2106216"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6pPr>
      <a:lvl7pPr marL="2427673"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7pPr>
      <a:lvl8pPr marL="2749130"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8pPr>
      <a:lvl9pPr marL="3070587"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rocr.bioinf.mpi-sb.mpg.de/" TargetMode="External"/><Relationship Id="rId3" Type="http://schemas.openxmlformats.org/officeDocument/2006/relationships/hyperlink" Target="https://cran.r-project.org/package=caret" TargetMode="External"/><Relationship Id="rId7" Type="http://schemas.openxmlformats.org/officeDocument/2006/relationships/hyperlink" Target="https://github.com/taiyun/corrplot" TargetMode="External"/><Relationship Id="rId12" Type="http://schemas.openxmlformats.org/officeDocument/2006/relationships/hyperlink" Target="https://cran.r-project.org/package=tableone" TargetMode="External"/><Relationship Id="rId2" Type="http://schemas.openxmlformats.org/officeDocument/2006/relationships/hyperlink" Target="https://cran.r-project.org/package=tidyverse" TargetMode="External"/><Relationship Id="rId1" Type="http://schemas.openxmlformats.org/officeDocument/2006/relationships/slideLayout" Target="../slideLayouts/slideLayout2.xml"/><Relationship Id="rId6" Type="http://schemas.openxmlformats.org/officeDocument/2006/relationships/hyperlink" Target="https://cran.r-project.org/package=data.table" TargetMode="External"/><Relationship Id="rId11" Type="http://schemas.openxmlformats.org/officeDocument/2006/relationships/hyperlink" Target="http://www.jstatsoft.org/v33/i01/" TargetMode="External"/><Relationship Id="rId5" Type="http://schemas.openxmlformats.org/officeDocument/2006/relationships/hyperlink" Target="https://cran.r-project.org/package=skimr" TargetMode="External"/><Relationship Id="rId10" Type="http://schemas.openxmlformats.org/officeDocument/2006/relationships/hyperlink" Target="https://github.com/jkrijthe/Rtsne" TargetMode="External"/><Relationship Id="rId4" Type="http://schemas.openxmlformats.org/officeDocument/2006/relationships/hyperlink" Target="https://cran.r-project.org/package=xgboost" TargetMode="External"/><Relationship Id="rId9" Type="http://schemas.openxmlformats.org/officeDocument/2006/relationships/hyperlink" Target="http://www.dcc.fc.up.pt/~ltorgo/DataMiningWith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p:cNvSpPr>
          <p:nvPr/>
        </p:nvSpPr>
        <p:spPr bwMode="auto">
          <a:xfrm>
            <a:off x="-1" y="1822677"/>
            <a:ext cx="9144000" cy="2089547"/>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16388" name="Rectangle 4"/>
          <p:cNvSpPr>
            <a:spLocks/>
          </p:cNvSpPr>
          <p:nvPr/>
        </p:nvSpPr>
        <p:spPr bwMode="auto">
          <a:xfrm>
            <a:off x="236635" y="2036989"/>
            <a:ext cx="8670727" cy="1660922"/>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pPr algn="ctr"/>
            <a:r>
              <a:rPr lang="en-US" sz="3300" dirty="0">
                <a:solidFill>
                  <a:srgbClr val="FFFFFF"/>
                </a:solidFill>
                <a:latin typeface="+mj-lt"/>
                <a:ea typeface="Helvetica" pitchFamily="-1" charset="0"/>
                <a:cs typeface="Arial" pitchFamily="34" charset="0"/>
                <a:sym typeface="Helvetica" pitchFamily="-1" charset="0"/>
              </a:rPr>
              <a:t>Predicting Hospital Readmission</a:t>
            </a:r>
          </a:p>
          <a:p>
            <a:pPr algn="ctr"/>
            <a:r>
              <a:rPr lang="en-US" sz="2400" dirty="0">
                <a:solidFill>
                  <a:srgbClr val="FFFFFF"/>
                </a:solidFill>
                <a:latin typeface="+mj-lt"/>
                <a:ea typeface="Helvetica" pitchFamily="-1" charset="0"/>
                <a:cs typeface="Arial" pitchFamily="34" charset="0"/>
                <a:sym typeface="Helvetica" pitchFamily="-1" charset="0"/>
              </a:rPr>
              <a:t>BST260 Final Project</a:t>
            </a:r>
          </a:p>
          <a:p>
            <a:pPr algn="ctr"/>
            <a:endParaRPr lang="en-US" sz="2400" dirty="0">
              <a:solidFill>
                <a:srgbClr val="FFFFFF"/>
              </a:solidFill>
              <a:latin typeface="+mj-lt"/>
              <a:ea typeface="Helvetica" pitchFamily="-1" charset="0"/>
              <a:cs typeface="Arial" pitchFamily="34" charset="0"/>
              <a:sym typeface="Helvetica" pitchFamily="-1" charset="0"/>
            </a:endParaRPr>
          </a:p>
          <a:p>
            <a:pPr algn="ctr"/>
            <a:r>
              <a:rPr lang="en-US" sz="2000" dirty="0">
                <a:solidFill>
                  <a:srgbClr val="FFFFFF"/>
                </a:solidFill>
                <a:latin typeface="+mj-lt"/>
                <a:ea typeface="Helvetica" pitchFamily="-1" charset="0"/>
                <a:cs typeface="Arial" pitchFamily="34" charset="0"/>
                <a:sym typeface="Helvetica" pitchFamily="-1" charset="0"/>
              </a:rPr>
              <a:t>Jacob Rosenthal, Selena Huang, Jonathan Waring, Erica Moreira</a:t>
            </a:r>
          </a:p>
        </p:txBody>
      </p:sp>
      <p:pic>
        <p:nvPicPr>
          <p:cNvPr id="15" name="Picture 5"/>
          <p:cNvPicPr>
            <a:picLocks noChangeAspect="1" noChangeArrowheads="1"/>
          </p:cNvPicPr>
          <p:nvPr/>
        </p:nvPicPr>
        <p:blipFill>
          <a:blip r:embed="rId2"/>
          <a:srcRect/>
          <a:stretch>
            <a:fillRect/>
          </a:stretch>
        </p:blipFill>
        <p:spPr bwMode="auto">
          <a:xfrm>
            <a:off x="0" y="267891"/>
            <a:ext cx="9144000" cy="848320"/>
          </a:xfrm>
          <a:prstGeom prst="rect">
            <a:avLst/>
          </a:prstGeom>
          <a:noFill/>
          <a:ln w="12700" cap="flat">
            <a:noFill/>
            <a:miter lim="800000"/>
            <a:headEnd/>
            <a:tailEnd/>
          </a:ln>
        </p:spPr>
      </p:pic>
      <p:grpSp>
        <p:nvGrpSpPr>
          <p:cNvPr id="16" name="Group 15"/>
          <p:cNvGrpSpPr/>
          <p:nvPr/>
        </p:nvGrpSpPr>
        <p:grpSpPr>
          <a:xfrm>
            <a:off x="250033" y="360037"/>
            <a:ext cx="4353717" cy="573253"/>
            <a:chOff x="250033" y="360037"/>
            <a:chExt cx="4353717" cy="573253"/>
          </a:xfrm>
        </p:grpSpPr>
        <p:sp>
          <p:nvSpPr>
            <p:cNvPr id="17" name="Rectangle 16"/>
            <p:cNvSpPr/>
            <p:nvPr/>
          </p:nvSpPr>
          <p:spPr bwMode="auto">
            <a:xfrm>
              <a:off x="250033" y="438150"/>
              <a:ext cx="4353717" cy="457200"/>
            </a:xfrm>
            <a:prstGeom prst="rect">
              <a:avLst/>
            </a:prstGeom>
            <a:solidFill>
              <a:srgbClr val="FFFFFF"/>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endParaRPr>
            </a:p>
          </p:txBody>
        </p:sp>
        <p:pic>
          <p:nvPicPr>
            <p:cNvPr id="18" name="Picture 17" descr="HarvardChan_logo_hrz_RGB_Large.png"/>
            <p:cNvPicPr>
              <a:picLocks noChangeAspect="1"/>
            </p:cNvPicPr>
            <p:nvPr/>
          </p:nvPicPr>
          <p:blipFill>
            <a:blip r:embed="rId3"/>
            <a:stretch>
              <a:fillRect/>
            </a:stretch>
          </p:blipFill>
          <p:spPr>
            <a:xfrm>
              <a:off x="340516" y="360037"/>
              <a:ext cx="3463133" cy="573253"/>
            </a:xfrm>
            <a:prstGeom prst="rect">
              <a:avLst/>
            </a:prstGeom>
          </p:spPr>
        </p:pic>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Exploratory Data Analysis</a:t>
            </a:r>
          </a:p>
        </p:txBody>
      </p:sp>
      <p:pic>
        <p:nvPicPr>
          <p:cNvPr id="3" name="Picture 2">
            <a:extLst>
              <a:ext uri="{FF2B5EF4-FFF2-40B4-BE49-F238E27FC236}">
                <a16:creationId xmlns:a16="http://schemas.microsoft.com/office/drawing/2014/main" id="{D4B7C5E6-7A30-DE49-92F4-6367F5F2C931}"/>
              </a:ext>
            </a:extLst>
          </p:cNvPr>
          <p:cNvPicPr>
            <a:picLocks noChangeAspect="1"/>
          </p:cNvPicPr>
          <p:nvPr/>
        </p:nvPicPr>
        <p:blipFill rotWithShape="1">
          <a:blip r:embed="rId3"/>
          <a:srcRect b="3484"/>
          <a:stretch/>
        </p:blipFill>
        <p:spPr>
          <a:xfrm>
            <a:off x="2136023" y="3788200"/>
            <a:ext cx="5032032" cy="2990972"/>
          </a:xfrm>
          <a:prstGeom prst="rect">
            <a:avLst/>
          </a:prstGeom>
        </p:spPr>
      </p:pic>
      <p:pic>
        <p:nvPicPr>
          <p:cNvPr id="8" name="Picture 7">
            <a:extLst>
              <a:ext uri="{FF2B5EF4-FFF2-40B4-BE49-F238E27FC236}">
                <a16:creationId xmlns:a16="http://schemas.microsoft.com/office/drawing/2014/main" id="{086199F9-8436-EE45-B5B8-DE872D8A9A9D}"/>
              </a:ext>
            </a:extLst>
          </p:cNvPr>
          <p:cNvPicPr>
            <a:picLocks noChangeAspect="1"/>
          </p:cNvPicPr>
          <p:nvPr/>
        </p:nvPicPr>
        <p:blipFill>
          <a:blip r:embed="rId4"/>
          <a:stretch>
            <a:fillRect/>
          </a:stretch>
        </p:blipFill>
        <p:spPr>
          <a:xfrm>
            <a:off x="2154621" y="901454"/>
            <a:ext cx="4920589" cy="2913805"/>
          </a:xfrm>
          <a:prstGeom prst="rect">
            <a:avLst/>
          </a:prstGeom>
        </p:spPr>
      </p:pic>
      <p:sp>
        <p:nvSpPr>
          <p:cNvPr id="9" name="Rectangle 8">
            <a:extLst>
              <a:ext uri="{FF2B5EF4-FFF2-40B4-BE49-F238E27FC236}">
                <a16:creationId xmlns:a16="http://schemas.microsoft.com/office/drawing/2014/main" id="{83B8AACE-C232-EF46-B459-7CF03D4A22D6}"/>
              </a:ext>
            </a:extLst>
          </p:cNvPr>
          <p:cNvSpPr/>
          <p:nvPr/>
        </p:nvSpPr>
        <p:spPr bwMode="auto">
          <a:xfrm>
            <a:off x="7075210" y="6274676"/>
            <a:ext cx="1832153" cy="360846"/>
          </a:xfrm>
          <a:prstGeom prst="rect">
            <a:avLst/>
          </a:prstGeom>
          <a:solidFill>
            <a:schemeClr val="bg2"/>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endParaRPr>
          </a:p>
        </p:txBody>
      </p:sp>
    </p:spTree>
    <p:extLst>
      <p:ext uri="{BB962C8B-B14F-4D97-AF65-F5344CB8AC3E}">
        <p14:creationId xmlns:p14="http://schemas.microsoft.com/office/powerpoint/2010/main" val="23874802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Exploratory Data Analysis</a:t>
            </a:r>
          </a:p>
        </p:txBody>
      </p:sp>
      <p:pic>
        <p:nvPicPr>
          <p:cNvPr id="4" name="Picture 3">
            <a:extLst>
              <a:ext uri="{FF2B5EF4-FFF2-40B4-BE49-F238E27FC236}">
                <a16:creationId xmlns:a16="http://schemas.microsoft.com/office/drawing/2014/main" id="{7742B047-AA2B-9348-84FE-D2A3D3E538D8}"/>
              </a:ext>
            </a:extLst>
          </p:cNvPr>
          <p:cNvPicPr>
            <a:picLocks noChangeAspect="1"/>
          </p:cNvPicPr>
          <p:nvPr/>
        </p:nvPicPr>
        <p:blipFill rotWithShape="1">
          <a:blip r:embed="rId3"/>
          <a:srcRect l="935" t="1361"/>
          <a:stretch/>
        </p:blipFill>
        <p:spPr>
          <a:xfrm>
            <a:off x="4548524" y="4071488"/>
            <a:ext cx="4595476" cy="2649642"/>
          </a:xfrm>
          <a:prstGeom prst="rect">
            <a:avLst/>
          </a:prstGeom>
        </p:spPr>
      </p:pic>
      <p:pic>
        <p:nvPicPr>
          <p:cNvPr id="11" name="Picture 10">
            <a:extLst>
              <a:ext uri="{FF2B5EF4-FFF2-40B4-BE49-F238E27FC236}">
                <a16:creationId xmlns:a16="http://schemas.microsoft.com/office/drawing/2014/main" id="{A153B6BE-FE39-E646-B973-ADD2DCA97412}"/>
              </a:ext>
            </a:extLst>
          </p:cNvPr>
          <p:cNvPicPr>
            <a:picLocks noChangeAspect="1"/>
          </p:cNvPicPr>
          <p:nvPr/>
        </p:nvPicPr>
        <p:blipFill rotWithShape="1">
          <a:blip r:embed="rId4"/>
          <a:srcRect r="3036"/>
          <a:stretch/>
        </p:blipFill>
        <p:spPr>
          <a:xfrm>
            <a:off x="4594826" y="885223"/>
            <a:ext cx="4537073" cy="2830130"/>
          </a:xfrm>
          <a:prstGeom prst="rect">
            <a:avLst/>
          </a:prstGeom>
        </p:spPr>
      </p:pic>
      <p:pic>
        <p:nvPicPr>
          <p:cNvPr id="13" name="Picture 12">
            <a:extLst>
              <a:ext uri="{FF2B5EF4-FFF2-40B4-BE49-F238E27FC236}">
                <a16:creationId xmlns:a16="http://schemas.microsoft.com/office/drawing/2014/main" id="{5E167C0F-D0E5-CD49-8083-8114DEEE52ED}"/>
              </a:ext>
            </a:extLst>
          </p:cNvPr>
          <p:cNvPicPr>
            <a:picLocks noChangeAspect="1"/>
          </p:cNvPicPr>
          <p:nvPr/>
        </p:nvPicPr>
        <p:blipFill>
          <a:blip r:embed="rId5"/>
          <a:stretch>
            <a:fillRect/>
          </a:stretch>
        </p:blipFill>
        <p:spPr>
          <a:xfrm>
            <a:off x="0" y="3958697"/>
            <a:ext cx="4537076" cy="2744199"/>
          </a:xfrm>
          <a:prstGeom prst="rect">
            <a:avLst/>
          </a:prstGeom>
        </p:spPr>
      </p:pic>
      <p:pic>
        <p:nvPicPr>
          <p:cNvPr id="15" name="Picture 14">
            <a:extLst>
              <a:ext uri="{FF2B5EF4-FFF2-40B4-BE49-F238E27FC236}">
                <a16:creationId xmlns:a16="http://schemas.microsoft.com/office/drawing/2014/main" id="{094D10B4-60EF-9D48-905A-F55F5207D51D}"/>
              </a:ext>
            </a:extLst>
          </p:cNvPr>
          <p:cNvPicPr>
            <a:picLocks noChangeAspect="1"/>
          </p:cNvPicPr>
          <p:nvPr/>
        </p:nvPicPr>
        <p:blipFill rotWithShape="1">
          <a:blip r:embed="rId6"/>
          <a:srcRect r="2547"/>
          <a:stretch/>
        </p:blipFill>
        <p:spPr>
          <a:xfrm>
            <a:off x="10444" y="866653"/>
            <a:ext cx="4595476" cy="2852155"/>
          </a:xfrm>
          <a:prstGeom prst="rect">
            <a:avLst/>
          </a:prstGeom>
        </p:spPr>
      </p:pic>
    </p:spTree>
    <p:extLst>
      <p:ext uri="{BB962C8B-B14F-4D97-AF65-F5344CB8AC3E}">
        <p14:creationId xmlns:p14="http://schemas.microsoft.com/office/powerpoint/2010/main" val="24292634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5229368"/>
          </a:xfrm>
        </p:spPr>
        <p:txBody>
          <a:bodyPr/>
          <a:lstStyle/>
          <a:p>
            <a:pPr>
              <a:buClr>
                <a:srgbClr val="C00000"/>
              </a:buClr>
            </a:pPr>
            <a:r>
              <a:rPr lang="en-US" sz="2400" b="1" dirty="0">
                <a:solidFill>
                  <a:srgbClr val="343434"/>
                </a:solidFill>
                <a:ea typeface="Helvetica" pitchFamily="-1" charset="0"/>
                <a:cs typeface="Arial" pitchFamily="34" charset="0"/>
                <a:sym typeface="Helvetica" pitchFamily="-1" charset="0"/>
              </a:rPr>
              <a:t>Input variables: </a:t>
            </a:r>
            <a:r>
              <a:rPr lang="en-US" sz="2400" dirty="0">
                <a:solidFill>
                  <a:srgbClr val="343434"/>
                </a:solidFill>
                <a:ea typeface="Helvetica" pitchFamily="-1" charset="0"/>
                <a:cs typeface="Arial" pitchFamily="34" charset="0"/>
                <a:sym typeface="Helvetica" pitchFamily="-1" charset="0"/>
              </a:rPr>
              <a:t>41</a:t>
            </a:r>
          </a:p>
          <a:p>
            <a:pPr>
              <a:buClr>
                <a:srgbClr val="C00000"/>
              </a:buClr>
            </a:pPr>
            <a:r>
              <a:rPr lang="en-US" sz="2400" b="1" dirty="0">
                <a:solidFill>
                  <a:srgbClr val="343434"/>
                </a:solidFill>
                <a:ea typeface="Helvetica" pitchFamily="-1" charset="0"/>
                <a:cs typeface="Arial" pitchFamily="34" charset="0"/>
                <a:sym typeface="Helvetica" pitchFamily="-1" charset="0"/>
              </a:rPr>
              <a:t>Output variable: </a:t>
            </a:r>
            <a:r>
              <a:rPr lang="en-US" sz="2400" dirty="0">
                <a:solidFill>
                  <a:srgbClr val="343434"/>
                </a:solidFill>
                <a:ea typeface="Helvetica" pitchFamily="-1" charset="0"/>
                <a:cs typeface="Arial" pitchFamily="34" charset="0"/>
                <a:sym typeface="Helvetica" pitchFamily="-1" charset="0"/>
              </a:rPr>
              <a:t>readmission class</a:t>
            </a:r>
            <a:endParaRPr lang="en-US" sz="2400" b="1"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Total sample size: </a:t>
            </a:r>
            <a:r>
              <a:rPr lang="en-US" sz="2400" dirty="0">
                <a:solidFill>
                  <a:srgbClr val="343434"/>
                </a:solidFill>
                <a:ea typeface="Helvetica" pitchFamily="-1" charset="0"/>
                <a:cs typeface="Arial" pitchFamily="34" charset="0"/>
                <a:sym typeface="Helvetica" pitchFamily="-1" charset="0"/>
              </a:rPr>
              <a:t>70,420</a:t>
            </a:r>
          </a:p>
          <a:p>
            <a:pPr>
              <a:buClr>
                <a:srgbClr val="C00000"/>
              </a:buClr>
            </a:pPr>
            <a:r>
              <a:rPr lang="en-US" sz="2400" b="1" dirty="0">
                <a:solidFill>
                  <a:srgbClr val="343434"/>
                </a:solidFill>
                <a:ea typeface="Helvetica" pitchFamily="-1" charset="0"/>
                <a:cs typeface="Arial" pitchFamily="34" charset="0"/>
                <a:sym typeface="Helvetica" pitchFamily="-1" charset="0"/>
              </a:rPr>
              <a:t>Partition: </a:t>
            </a:r>
            <a:r>
              <a:rPr lang="en-US" sz="2400" dirty="0">
                <a:solidFill>
                  <a:srgbClr val="343434"/>
                </a:solidFill>
                <a:ea typeface="Helvetica" pitchFamily="-1" charset="0"/>
                <a:cs typeface="Arial" pitchFamily="34" charset="0"/>
                <a:sym typeface="Helvetica" pitchFamily="-1" charset="0"/>
              </a:rPr>
              <a:t>80% on training, 20% on testing</a:t>
            </a:r>
            <a:endParaRPr lang="en-US" sz="2400" b="1"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Build Models From:</a:t>
            </a:r>
          </a:p>
          <a:p>
            <a:pPr lvl="2">
              <a:spcBef>
                <a:spcPts val="1472"/>
              </a:spcBef>
              <a:buClr>
                <a:srgbClr val="C00000"/>
              </a:buClr>
            </a:pPr>
            <a:r>
              <a:rPr lang="en-US" sz="2400" dirty="0">
                <a:solidFill>
                  <a:srgbClr val="343434"/>
                </a:solidFill>
                <a:ea typeface="Helvetica" pitchFamily="-1" charset="0"/>
                <a:cs typeface="Arial" pitchFamily="34" charset="0"/>
                <a:sym typeface="Helvetica" pitchFamily="-1" charset="0"/>
              </a:rPr>
              <a:t>XGBoost</a:t>
            </a:r>
          </a:p>
          <a:p>
            <a:pPr lvl="2">
              <a:spcBef>
                <a:spcPts val="1472"/>
              </a:spcBef>
              <a:buClr>
                <a:srgbClr val="C00000"/>
              </a:buClr>
            </a:pPr>
            <a:r>
              <a:rPr lang="en-US" sz="2400" dirty="0">
                <a:solidFill>
                  <a:srgbClr val="343434"/>
                </a:solidFill>
                <a:ea typeface="Helvetica" pitchFamily="-1" charset="0"/>
                <a:cs typeface="Arial" pitchFamily="34" charset="0"/>
                <a:sym typeface="Helvetica" pitchFamily="-1" charset="0"/>
              </a:rPr>
              <a:t>kNN</a:t>
            </a:r>
          </a:p>
          <a:p>
            <a:pPr lvl="2">
              <a:spcBef>
                <a:spcPts val="1472"/>
              </a:spcBef>
              <a:buClr>
                <a:srgbClr val="C00000"/>
              </a:buClr>
            </a:pPr>
            <a:r>
              <a:rPr lang="en-US" sz="2400" dirty="0">
                <a:solidFill>
                  <a:srgbClr val="343434"/>
                </a:solidFill>
                <a:ea typeface="Helvetica" pitchFamily="-1" charset="0"/>
                <a:cs typeface="Arial" pitchFamily="34" charset="0"/>
                <a:sym typeface="Helvetica" pitchFamily="-1" charset="0"/>
              </a:rPr>
              <a:t>GLMnet</a:t>
            </a:r>
          </a:p>
          <a:p>
            <a:pPr marL="812572" lvl="2" indent="0">
              <a:spcBef>
                <a:spcPts val="1472"/>
              </a:spcBef>
              <a:buClr>
                <a:srgbClr val="C00000"/>
              </a:buClr>
              <a:buNone/>
            </a:pPr>
            <a:endParaRPr lang="en-US" sz="2400" dirty="0">
              <a:solidFill>
                <a:srgbClr val="343434"/>
              </a:solidFill>
              <a:ea typeface="Helvetica" pitchFamily="-1" charset="0"/>
              <a:cs typeface="Arial" pitchFamily="34" charset="0"/>
              <a:sym typeface="Helvetica" pitchFamily="-1" charset="0"/>
            </a:endParaRPr>
          </a:p>
          <a:p>
            <a:pPr marL="187516" indent="0">
              <a:spcBef>
                <a:spcPts val="1472"/>
              </a:spcBef>
              <a:buClr>
                <a:srgbClr val="C00000"/>
              </a:buClr>
              <a:buNone/>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Solution: </a:t>
            </a:r>
            <a:r>
              <a:rPr lang="en-US" sz="2400" dirty="0">
                <a:solidFill>
                  <a:srgbClr val="343434"/>
                </a:solidFill>
                <a:ea typeface="Helvetica" pitchFamily="-1" charset="0"/>
                <a:cs typeface="Arial" pitchFamily="34" charset="0"/>
                <a:sym typeface="Helvetica" pitchFamily="-1" charset="0"/>
              </a:rPr>
              <a:t>SMOTE Algorithm For Unbalanced Classification Problems</a:t>
            </a:r>
          </a:p>
          <a:p>
            <a:pPr marL="187516" indent="0">
              <a:buClr>
                <a:srgbClr val="C00000"/>
              </a:buClr>
              <a:buNone/>
            </a:pPr>
            <a:r>
              <a:rPr lang="en-US" dirty="0">
                <a:solidFill>
                  <a:srgbClr val="343434"/>
                </a:solidFill>
              </a:rPr>
              <a:t> </a:t>
            </a:r>
          </a:p>
          <a:p>
            <a:pPr lvl="2">
              <a:buClr>
                <a:srgbClr val="C00000"/>
              </a:buClr>
            </a:pPr>
            <a:endParaRPr lang="en-US" dirty="0">
              <a:solidFill>
                <a:srgbClr val="343434"/>
              </a:solidFill>
            </a:endParaRP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301085"/>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Methodology</a:t>
            </a:r>
          </a:p>
        </p:txBody>
      </p:sp>
    </p:spTree>
    <p:extLst>
      <p:ext uri="{BB962C8B-B14F-4D97-AF65-F5344CB8AC3E}">
        <p14:creationId xmlns:p14="http://schemas.microsoft.com/office/powerpoint/2010/main" val="34285761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a:buClr>
                <a:srgbClr val="C00000"/>
              </a:buClr>
            </a:pPr>
            <a:r>
              <a:rPr lang="en-US" sz="2400" b="1" dirty="0">
                <a:solidFill>
                  <a:srgbClr val="343434"/>
                </a:solidFill>
                <a:ea typeface="Helvetica" pitchFamily="-1" charset="0"/>
                <a:cs typeface="Arial" pitchFamily="34" charset="0"/>
                <a:sym typeface="Helvetica" pitchFamily="-1" charset="0"/>
              </a:rPr>
              <a:t>Problem: </a:t>
            </a:r>
            <a:r>
              <a:rPr lang="en-US" sz="2400" dirty="0">
                <a:solidFill>
                  <a:srgbClr val="343434"/>
                </a:solidFill>
                <a:ea typeface="Helvetica" pitchFamily="-1" charset="0"/>
                <a:cs typeface="Arial" pitchFamily="34" charset="0"/>
                <a:sym typeface="Helvetica" pitchFamily="-1" charset="0"/>
              </a:rPr>
              <a:t>unbalanced classes</a:t>
            </a:r>
          </a:p>
          <a:p>
            <a:pPr marL="187516" indent="0">
              <a:buClr>
                <a:srgbClr val="C00000"/>
              </a:buClr>
              <a:buNone/>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Solution: </a:t>
            </a:r>
            <a:r>
              <a:rPr lang="en-US" sz="2400" dirty="0">
                <a:solidFill>
                  <a:srgbClr val="343434"/>
                </a:solidFill>
                <a:ea typeface="Helvetica" pitchFamily="-1" charset="0"/>
                <a:cs typeface="Arial" pitchFamily="34" charset="0"/>
                <a:sym typeface="Helvetica" pitchFamily="-1" charset="0"/>
              </a:rPr>
              <a:t>SMOTE Algorithm For Unbalanced Classification Problems</a:t>
            </a:r>
          </a:p>
          <a:p>
            <a:pPr marL="187516" indent="0">
              <a:buClr>
                <a:srgbClr val="C00000"/>
              </a:buClr>
              <a:buNone/>
            </a:pPr>
            <a:r>
              <a:rPr lang="en-US" dirty="0">
                <a:solidFill>
                  <a:srgbClr val="343434"/>
                </a:solidFill>
              </a:rPr>
              <a:t> </a:t>
            </a:r>
          </a:p>
          <a:p>
            <a:pPr lvl="2">
              <a:buClr>
                <a:srgbClr val="C00000"/>
              </a:buClr>
            </a:pPr>
            <a:endParaRPr lang="en-US" dirty="0">
              <a:solidFill>
                <a:srgbClr val="343434"/>
              </a:solidFill>
            </a:endParaRP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301085"/>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Methodology</a:t>
            </a:r>
          </a:p>
        </p:txBody>
      </p:sp>
      <p:graphicFrame>
        <p:nvGraphicFramePr>
          <p:cNvPr id="2" name="Table 1">
            <a:extLst>
              <a:ext uri="{FF2B5EF4-FFF2-40B4-BE49-F238E27FC236}">
                <a16:creationId xmlns:a16="http://schemas.microsoft.com/office/drawing/2014/main" id="{BB9B740A-7D4C-1545-A874-FA8A37494D01}"/>
              </a:ext>
            </a:extLst>
          </p:cNvPr>
          <p:cNvGraphicFramePr>
            <a:graphicFrameLocks noGrp="1"/>
          </p:cNvGraphicFramePr>
          <p:nvPr>
            <p:extLst>
              <p:ext uri="{D42A27DB-BD31-4B8C-83A1-F6EECF244321}">
                <p14:modId xmlns:p14="http://schemas.microsoft.com/office/powerpoint/2010/main" val="1612161537"/>
              </p:ext>
            </p:extLst>
          </p:nvPr>
        </p:nvGraphicFramePr>
        <p:xfrm>
          <a:off x="999461" y="2407092"/>
          <a:ext cx="7485322" cy="1161135"/>
        </p:xfrm>
        <a:graphic>
          <a:graphicData uri="http://schemas.openxmlformats.org/drawingml/2006/table">
            <a:tbl>
              <a:tblPr firstRow="1" bandRow="1">
                <a:tableStyleId>{5C22544A-7EE6-4342-B048-85BDC9FD1C3A}</a:tableStyleId>
              </a:tblPr>
              <a:tblGrid>
                <a:gridCol w="3742661">
                  <a:extLst>
                    <a:ext uri="{9D8B030D-6E8A-4147-A177-3AD203B41FA5}">
                      <a16:colId xmlns:a16="http://schemas.microsoft.com/office/drawing/2014/main" val="154224403"/>
                    </a:ext>
                  </a:extLst>
                </a:gridCol>
                <a:gridCol w="3742661">
                  <a:extLst>
                    <a:ext uri="{9D8B030D-6E8A-4147-A177-3AD203B41FA5}">
                      <a16:colId xmlns:a16="http://schemas.microsoft.com/office/drawing/2014/main" val="4220604215"/>
                    </a:ext>
                  </a:extLst>
                </a:gridCol>
              </a:tblGrid>
              <a:tr h="566775">
                <a:tc>
                  <a:txBody>
                    <a:bodyPr/>
                    <a:lstStyle/>
                    <a:p>
                      <a:pPr algn="ctr"/>
                      <a:r>
                        <a:rPr lang="en-US" sz="2400" dirty="0"/>
                        <a:t>Readmitted in &lt;30 Days</a:t>
                      </a:r>
                    </a:p>
                  </a:txBody>
                  <a:tcPr>
                    <a:solidFill>
                      <a:srgbClr val="C00000"/>
                    </a:solidFill>
                  </a:tcPr>
                </a:tc>
                <a:tc>
                  <a:txBody>
                    <a:bodyPr/>
                    <a:lstStyle/>
                    <a:p>
                      <a:pPr algn="ctr"/>
                      <a:r>
                        <a:rPr lang="en-US" sz="2400" dirty="0"/>
                        <a:t>Not Readmitted</a:t>
                      </a:r>
                      <a:endParaRPr lang="en-US" dirty="0"/>
                    </a:p>
                  </a:txBody>
                  <a:tcPr>
                    <a:solidFill>
                      <a:srgbClr val="C00000"/>
                    </a:solidFill>
                  </a:tcPr>
                </a:tc>
                <a:extLst>
                  <a:ext uri="{0D108BD9-81ED-4DB2-BD59-A6C34878D82A}">
                    <a16:rowId xmlns:a16="http://schemas.microsoft.com/office/drawing/2014/main" val="2540033239"/>
                  </a:ext>
                </a:extLst>
              </a:tr>
              <a:tr h="566775">
                <a:tc>
                  <a:txBody>
                    <a:bodyPr/>
                    <a:lstStyle/>
                    <a:p>
                      <a:pPr marL="0" marR="0" indent="0" algn="ctr" defTabSz="321457"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64129 (91.1%)</a:t>
                      </a:r>
                    </a:p>
                  </a:txBody>
                  <a:tcPr/>
                </a:tc>
                <a:tc>
                  <a:txBody>
                    <a:bodyPr/>
                    <a:lstStyle/>
                    <a:p>
                      <a:pPr marL="0" marR="0" lvl="0" indent="0" algn="ctr" defTabSz="321457"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6291 (8.9%)</a:t>
                      </a:r>
                    </a:p>
                    <a:p>
                      <a:pPr algn="ctr"/>
                      <a:endParaRPr lang="en-US" dirty="0"/>
                    </a:p>
                  </a:txBody>
                  <a:tcPr/>
                </a:tc>
                <a:extLst>
                  <a:ext uri="{0D108BD9-81ED-4DB2-BD59-A6C34878D82A}">
                    <a16:rowId xmlns:a16="http://schemas.microsoft.com/office/drawing/2014/main" val="1959178335"/>
                  </a:ext>
                </a:extLst>
              </a:tr>
            </a:tbl>
          </a:graphicData>
        </a:graphic>
      </p:graphicFrame>
    </p:spTree>
    <p:extLst>
      <p:ext uri="{BB962C8B-B14F-4D97-AF65-F5344CB8AC3E}">
        <p14:creationId xmlns:p14="http://schemas.microsoft.com/office/powerpoint/2010/main" val="3195524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pic>
        <p:nvPicPr>
          <p:cNvPr id="9" name="Picture 8">
            <a:extLst>
              <a:ext uri="{FF2B5EF4-FFF2-40B4-BE49-F238E27FC236}">
                <a16:creationId xmlns:a16="http://schemas.microsoft.com/office/drawing/2014/main" id="{E44B0C0A-1A8E-654D-9A1F-DB9AD75C1152}"/>
              </a:ext>
            </a:extLst>
          </p:cNvPr>
          <p:cNvPicPr>
            <a:picLocks noChangeAspect="1"/>
          </p:cNvPicPr>
          <p:nvPr/>
        </p:nvPicPr>
        <p:blipFill rotWithShape="1">
          <a:blip r:embed="rId2"/>
          <a:srcRect l="328" t="487" r="413" b="-1"/>
          <a:stretch/>
        </p:blipFill>
        <p:spPr>
          <a:xfrm>
            <a:off x="4038450" y="1605529"/>
            <a:ext cx="4640855" cy="4198181"/>
          </a:xfrm>
          <a:prstGeom prst="rect">
            <a:avLst/>
          </a:prstGeom>
        </p:spPr>
      </p:pic>
      <p:sp>
        <p:nvSpPr>
          <p:cNvPr id="10" name="Content Placeholder 2">
            <a:extLst>
              <a:ext uri="{FF2B5EF4-FFF2-40B4-BE49-F238E27FC236}">
                <a16:creationId xmlns:a16="http://schemas.microsoft.com/office/drawing/2014/main" id="{466DDDF5-BB13-7544-8692-9F9DF0E0FD82}"/>
              </a:ext>
            </a:extLst>
          </p:cNvPr>
          <p:cNvSpPr>
            <a:spLocks noGrp="1"/>
          </p:cNvSpPr>
          <p:nvPr>
            <p:ph idx="1"/>
          </p:nvPr>
        </p:nvSpPr>
        <p:spPr>
          <a:xfrm>
            <a:off x="0" y="1609651"/>
            <a:ext cx="3812959" cy="5918920"/>
          </a:xfrm>
        </p:spPr>
        <p:txBody>
          <a:bodyPr/>
          <a:lstStyle/>
          <a:p>
            <a:pPr marL="187516" indent="0">
              <a:spcBef>
                <a:spcPts val="1472"/>
              </a:spcBef>
              <a:buClr>
                <a:srgbClr val="C00000"/>
              </a:buClr>
              <a:buNone/>
            </a:pPr>
            <a:r>
              <a:rPr lang="en-US" sz="2400" b="1" dirty="0"/>
              <a:t>Feature Importance: </a:t>
            </a:r>
            <a:r>
              <a:rPr lang="en-US" sz="2400" dirty="0"/>
              <a:t>most important variables are:</a:t>
            </a:r>
          </a:p>
          <a:p>
            <a:pPr lvl="1">
              <a:spcBef>
                <a:spcPts val="1472"/>
              </a:spcBef>
              <a:buClr>
                <a:srgbClr val="C00000"/>
              </a:buClr>
            </a:pPr>
            <a:r>
              <a:rPr lang="en-US" sz="2400" dirty="0"/>
              <a:t>Healthcare utilization</a:t>
            </a:r>
          </a:p>
          <a:p>
            <a:pPr lvl="1">
              <a:spcBef>
                <a:spcPts val="1472"/>
              </a:spcBef>
              <a:buClr>
                <a:srgbClr val="C00000"/>
              </a:buClr>
            </a:pPr>
            <a:r>
              <a:rPr lang="en-US" sz="2400" dirty="0"/>
              <a:t>Age</a:t>
            </a:r>
          </a:p>
          <a:p>
            <a:pPr lvl="1">
              <a:spcBef>
                <a:spcPts val="1472"/>
              </a:spcBef>
              <a:buClr>
                <a:srgbClr val="C00000"/>
              </a:buClr>
            </a:pPr>
            <a:r>
              <a:rPr lang="en-US" sz="2400" dirty="0"/>
              <a:t>Time in hospital</a:t>
            </a:r>
          </a:p>
          <a:p>
            <a:pPr lvl="1">
              <a:spcBef>
                <a:spcPts val="1472"/>
              </a:spcBef>
              <a:buClr>
                <a:srgbClr val="C00000"/>
              </a:buClr>
            </a:pPr>
            <a:r>
              <a:rPr lang="en-US" sz="2400" dirty="0"/>
              <a:t>Number diagnoses</a:t>
            </a:r>
          </a:p>
        </p:txBody>
      </p:sp>
      <p:sp>
        <p:nvSpPr>
          <p:cNvPr id="11" name="TextBox 10">
            <a:extLst>
              <a:ext uri="{FF2B5EF4-FFF2-40B4-BE49-F238E27FC236}">
                <a16:creationId xmlns:a16="http://schemas.microsoft.com/office/drawing/2014/main" id="{CBE812F8-B5E6-244D-892F-C67853572B3C}"/>
              </a:ext>
            </a:extLst>
          </p:cNvPr>
          <p:cNvSpPr txBox="1"/>
          <p:nvPr/>
        </p:nvSpPr>
        <p:spPr>
          <a:xfrm>
            <a:off x="116280" y="933763"/>
            <a:ext cx="8563025" cy="461665"/>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XGBoost</a:t>
            </a:r>
            <a:endParaRPr lang="en-US" b="1" dirty="0">
              <a:solidFill>
                <a:srgbClr val="C00000"/>
              </a:solidFill>
            </a:endParaRPr>
          </a:p>
        </p:txBody>
      </p:sp>
    </p:spTree>
    <p:extLst>
      <p:ext uri="{BB962C8B-B14F-4D97-AF65-F5344CB8AC3E}">
        <p14:creationId xmlns:p14="http://schemas.microsoft.com/office/powerpoint/2010/main" val="117365725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pic>
        <p:nvPicPr>
          <p:cNvPr id="5" name="Picture 4">
            <a:extLst>
              <a:ext uri="{FF2B5EF4-FFF2-40B4-BE49-F238E27FC236}">
                <a16:creationId xmlns:a16="http://schemas.microsoft.com/office/drawing/2014/main" id="{D5E68382-F0CA-014B-8DE1-A5939DE2D972}"/>
              </a:ext>
            </a:extLst>
          </p:cNvPr>
          <p:cNvPicPr>
            <a:picLocks noChangeAspect="1"/>
          </p:cNvPicPr>
          <p:nvPr/>
        </p:nvPicPr>
        <p:blipFill>
          <a:blip r:embed="rId3"/>
          <a:stretch>
            <a:fillRect/>
          </a:stretch>
        </p:blipFill>
        <p:spPr>
          <a:xfrm>
            <a:off x="569622" y="1395139"/>
            <a:ext cx="7944789" cy="4861020"/>
          </a:xfrm>
          <a:prstGeom prst="rect">
            <a:avLst/>
          </a:prstGeom>
        </p:spPr>
      </p:pic>
      <p:sp>
        <p:nvSpPr>
          <p:cNvPr id="11" name="TextBox 10">
            <a:extLst>
              <a:ext uri="{FF2B5EF4-FFF2-40B4-BE49-F238E27FC236}">
                <a16:creationId xmlns:a16="http://schemas.microsoft.com/office/drawing/2014/main" id="{B8770202-99C0-2C46-ACC4-19B3B04D8CE6}"/>
              </a:ext>
            </a:extLst>
          </p:cNvPr>
          <p:cNvSpPr txBox="1"/>
          <p:nvPr/>
        </p:nvSpPr>
        <p:spPr>
          <a:xfrm>
            <a:off x="146694" y="945095"/>
            <a:ext cx="8367717" cy="461665"/>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XGBoost</a:t>
            </a:r>
            <a:endParaRPr lang="en-US" b="1" dirty="0">
              <a:solidFill>
                <a:srgbClr val="C00000"/>
              </a:solidFill>
            </a:endParaRPr>
          </a:p>
        </p:txBody>
      </p:sp>
    </p:spTree>
    <p:extLst>
      <p:ext uri="{BB962C8B-B14F-4D97-AF65-F5344CB8AC3E}">
        <p14:creationId xmlns:p14="http://schemas.microsoft.com/office/powerpoint/2010/main" val="40809819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sp>
        <p:nvSpPr>
          <p:cNvPr id="11" name="TextBox 10">
            <a:extLst>
              <a:ext uri="{FF2B5EF4-FFF2-40B4-BE49-F238E27FC236}">
                <a16:creationId xmlns:a16="http://schemas.microsoft.com/office/drawing/2014/main" id="{B8770202-99C0-2C46-ACC4-19B3B04D8CE6}"/>
              </a:ext>
            </a:extLst>
          </p:cNvPr>
          <p:cNvSpPr txBox="1"/>
          <p:nvPr/>
        </p:nvSpPr>
        <p:spPr>
          <a:xfrm>
            <a:off x="146694" y="945095"/>
            <a:ext cx="8367717" cy="738664"/>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kNN</a:t>
            </a:r>
          </a:p>
          <a:p>
            <a:endParaRPr lang="en-US" b="1" dirty="0">
              <a:solidFill>
                <a:srgbClr val="C00000"/>
              </a:solidFill>
            </a:endParaRPr>
          </a:p>
        </p:txBody>
      </p:sp>
      <p:pic>
        <p:nvPicPr>
          <p:cNvPr id="3" name="Picture 2">
            <a:extLst>
              <a:ext uri="{FF2B5EF4-FFF2-40B4-BE49-F238E27FC236}">
                <a16:creationId xmlns:a16="http://schemas.microsoft.com/office/drawing/2014/main" id="{481B2732-0A25-1C43-86D7-D4984DBC3A5A}"/>
              </a:ext>
            </a:extLst>
          </p:cNvPr>
          <p:cNvPicPr>
            <a:picLocks noChangeAspect="1"/>
          </p:cNvPicPr>
          <p:nvPr/>
        </p:nvPicPr>
        <p:blipFill>
          <a:blip r:embed="rId3"/>
          <a:stretch>
            <a:fillRect/>
          </a:stretch>
        </p:blipFill>
        <p:spPr>
          <a:xfrm>
            <a:off x="704539" y="1471071"/>
            <a:ext cx="7738592" cy="4734858"/>
          </a:xfrm>
          <a:prstGeom prst="rect">
            <a:avLst/>
          </a:prstGeom>
        </p:spPr>
      </p:pic>
    </p:spTree>
    <p:extLst>
      <p:ext uri="{BB962C8B-B14F-4D97-AF65-F5344CB8AC3E}">
        <p14:creationId xmlns:p14="http://schemas.microsoft.com/office/powerpoint/2010/main" val="335718119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sp>
        <p:nvSpPr>
          <p:cNvPr id="11" name="TextBox 10">
            <a:extLst>
              <a:ext uri="{FF2B5EF4-FFF2-40B4-BE49-F238E27FC236}">
                <a16:creationId xmlns:a16="http://schemas.microsoft.com/office/drawing/2014/main" id="{B8770202-99C0-2C46-ACC4-19B3B04D8CE6}"/>
              </a:ext>
            </a:extLst>
          </p:cNvPr>
          <p:cNvSpPr txBox="1"/>
          <p:nvPr/>
        </p:nvSpPr>
        <p:spPr>
          <a:xfrm>
            <a:off x="146694" y="945095"/>
            <a:ext cx="8367717" cy="461665"/>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GLMnet</a:t>
            </a:r>
            <a:endParaRPr lang="en-US" b="1" dirty="0">
              <a:solidFill>
                <a:srgbClr val="C00000"/>
              </a:solidFill>
            </a:endParaRPr>
          </a:p>
        </p:txBody>
      </p:sp>
      <p:pic>
        <p:nvPicPr>
          <p:cNvPr id="5" name="Picture 4">
            <a:extLst>
              <a:ext uri="{FF2B5EF4-FFF2-40B4-BE49-F238E27FC236}">
                <a16:creationId xmlns:a16="http://schemas.microsoft.com/office/drawing/2014/main" id="{BC25F49C-1676-B642-BD2D-3E49E8E199A8}"/>
              </a:ext>
            </a:extLst>
          </p:cNvPr>
          <p:cNvPicPr>
            <a:picLocks noChangeAspect="1"/>
          </p:cNvPicPr>
          <p:nvPr/>
        </p:nvPicPr>
        <p:blipFill>
          <a:blip r:embed="rId3"/>
          <a:stretch>
            <a:fillRect/>
          </a:stretch>
        </p:blipFill>
        <p:spPr>
          <a:xfrm>
            <a:off x="566416" y="1467136"/>
            <a:ext cx="7768112" cy="4752919"/>
          </a:xfrm>
          <a:prstGeom prst="rect">
            <a:avLst/>
          </a:prstGeom>
        </p:spPr>
      </p:pic>
    </p:spTree>
    <p:extLst>
      <p:ext uri="{BB962C8B-B14F-4D97-AF65-F5344CB8AC3E}">
        <p14:creationId xmlns:p14="http://schemas.microsoft.com/office/powerpoint/2010/main" val="22787455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a:buClr>
                <a:srgbClr val="C00000"/>
              </a:buClr>
            </a:pPr>
            <a:r>
              <a:rPr lang="en-US" dirty="0"/>
              <a:t>Our best performing model was </a:t>
            </a:r>
            <a:r>
              <a:rPr lang="en-US" b="1" dirty="0"/>
              <a:t>XGBoost</a:t>
            </a:r>
            <a:r>
              <a:rPr lang="en-US" dirty="0"/>
              <a:t> (though it had poor performance with AUC = 0.59)</a:t>
            </a:r>
          </a:p>
          <a:p>
            <a:pPr>
              <a:buClr>
                <a:srgbClr val="C00000"/>
              </a:buClr>
            </a:pPr>
            <a:r>
              <a:rPr lang="en-US" dirty="0"/>
              <a:t>While other analysis of this same dataset has produced significant results, </a:t>
            </a:r>
            <a:r>
              <a:rPr lang="en-US" b="1" dirty="0"/>
              <a:t>we chose to include more features than other analyses</a:t>
            </a:r>
            <a:r>
              <a:rPr lang="en-US" dirty="0"/>
              <a:t> in an attempt to better capture the whole picture of a patient’s hospital admission and health at the time of the encounter</a:t>
            </a:r>
          </a:p>
          <a:p>
            <a:pPr>
              <a:buClr>
                <a:srgbClr val="C00000"/>
              </a:buClr>
            </a:pPr>
            <a:r>
              <a:rPr lang="en-US" dirty="0"/>
              <a:t>Our results highlight the </a:t>
            </a:r>
            <a:r>
              <a:rPr lang="en-US" b="1" dirty="0"/>
              <a:t>complexities of predicting readmissions</a:t>
            </a:r>
            <a:r>
              <a:rPr lang="en-US" dirty="0"/>
              <a:t> while also taking into account all relevant features and confounders</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Conclusions</a:t>
            </a:r>
          </a:p>
        </p:txBody>
      </p:sp>
    </p:spTree>
    <p:extLst>
      <p:ext uri="{BB962C8B-B14F-4D97-AF65-F5344CB8AC3E}">
        <p14:creationId xmlns:p14="http://schemas.microsoft.com/office/powerpoint/2010/main" val="254176714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a:buClr>
                <a:srgbClr val="C00000"/>
              </a:buClr>
            </a:pPr>
            <a:r>
              <a:rPr lang="en-US" dirty="0"/>
              <a:t>Databases of clinical data can present difficulties related to </a:t>
            </a:r>
            <a:r>
              <a:rPr lang="en-US" b="1" dirty="0"/>
              <a:t>missing values, incomplete or inconsistent records, high dimensionality, and complexity of features</a:t>
            </a:r>
          </a:p>
          <a:p>
            <a:pPr>
              <a:buClr>
                <a:srgbClr val="C00000"/>
              </a:buClr>
            </a:pPr>
            <a:r>
              <a:rPr lang="en-US" dirty="0"/>
              <a:t>Analyzing external data is more challenging than analysis of data collected during a carefully designed study, as </a:t>
            </a:r>
            <a:r>
              <a:rPr lang="en-US" b="1" dirty="0"/>
              <a:t>features that may be important may simply not be available</a:t>
            </a:r>
            <a:r>
              <a:rPr lang="en-US" dirty="0"/>
              <a:t> in an external dataset</a:t>
            </a:r>
          </a:p>
          <a:p>
            <a:pPr>
              <a:buClr>
                <a:srgbClr val="C00000"/>
              </a:buClr>
            </a:pPr>
            <a:r>
              <a:rPr lang="en-US" dirty="0"/>
              <a:t>Readmission is an important yet somewhat arbitrary measure which is </a:t>
            </a:r>
            <a:r>
              <a:rPr lang="en-US" b="1" dirty="0"/>
              <a:t>influenced by a potentially infinite number of factors </a:t>
            </a:r>
            <a:r>
              <a:rPr lang="en-US" dirty="0"/>
              <a:t>related to a patient’s health and care received during a hospital admission</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Limitations</a:t>
            </a:r>
          </a:p>
        </p:txBody>
      </p:sp>
    </p:spTree>
    <p:extLst>
      <p:ext uri="{BB962C8B-B14F-4D97-AF65-F5344CB8AC3E}">
        <p14:creationId xmlns:p14="http://schemas.microsoft.com/office/powerpoint/2010/main" val="20350893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006" y="1120719"/>
            <a:ext cx="8251031" cy="5307975"/>
          </a:xfrm>
        </p:spPr>
        <p:txBody>
          <a:bodyPr/>
          <a:lstStyle/>
          <a:p>
            <a:pPr>
              <a:spcBef>
                <a:spcPts val="1472"/>
              </a:spcBef>
              <a:buClr>
                <a:srgbClr val="C00000"/>
              </a:buClr>
            </a:pPr>
            <a:r>
              <a:rPr lang="en-US" sz="2000" dirty="0"/>
              <a:t>Abstract</a:t>
            </a:r>
          </a:p>
          <a:p>
            <a:pPr>
              <a:spcBef>
                <a:spcPts val="1472"/>
              </a:spcBef>
              <a:buClr>
                <a:srgbClr val="C00000"/>
              </a:buClr>
            </a:pPr>
            <a:r>
              <a:rPr lang="en-US" sz="2000" dirty="0"/>
              <a:t>Background</a:t>
            </a:r>
          </a:p>
          <a:p>
            <a:pPr>
              <a:spcBef>
                <a:spcPts val="1472"/>
              </a:spcBef>
              <a:buClr>
                <a:srgbClr val="C00000"/>
              </a:buClr>
            </a:pPr>
            <a:r>
              <a:rPr lang="en-US" sz="2000" dirty="0"/>
              <a:t>Data Description</a:t>
            </a:r>
          </a:p>
          <a:p>
            <a:pPr>
              <a:spcBef>
                <a:spcPts val="1472"/>
              </a:spcBef>
              <a:buClr>
                <a:srgbClr val="C00000"/>
              </a:buClr>
            </a:pPr>
            <a:r>
              <a:rPr lang="en-US" sz="2000" dirty="0"/>
              <a:t>Problem Statement</a:t>
            </a:r>
          </a:p>
          <a:p>
            <a:pPr>
              <a:spcBef>
                <a:spcPts val="1472"/>
              </a:spcBef>
              <a:buClr>
                <a:srgbClr val="C00000"/>
              </a:buClr>
            </a:pPr>
            <a:r>
              <a:rPr lang="en-US" sz="2000" dirty="0"/>
              <a:t>Data Cleaning</a:t>
            </a:r>
          </a:p>
          <a:p>
            <a:pPr>
              <a:spcBef>
                <a:spcPts val="1472"/>
              </a:spcBef>
              <a:buClr>
                <a:srgbClr val="C00000"/>
              </a:buClr>
            </a:pPr>
            <a:r>
              <a:rPr lang="en-US" sz="2000" dirty="0"/>
              <a:t>Exploratory Data Analysis</a:t>
            </a:r>
          </a:p>
          <a:p>
            <a:pPr>
              <a:spcBef>
                <a:spcPts val="1472"/>
              </a:spcBef>
              <a:buClr>
                <a:srgbClr val="C00000"/>
              </a:buClr>
            </a:pPr>
            <a:r>
              <a:rPr lang="en-US" sz="2000" dirty="0"/>
              <a:t>Methodology</a:t>
            </a:r>
          </a:p>
          <a:p>
            <a:pPr>
              <a:spcBef>
                <a:spcPts val="1472"/>
              </a:spcBef>
              <a:buClr>
                <a:srgbClr val="C00000"/>
              </a:buClr>
            </a:pPr>
            <a:r>
              <a:rPr lang="en-US" sz="2000" dirty="0"/>
              <a:t>Discussion and Results</a:t>
            </a:r>
          </a:p>
          <a:p>
            <a:pPr>
              <a:spcBef>
                <a:spcPts val="1472"/>
              </a:spcBef>
              <a:buClr>
                <a:srgbClr val="C00000"/>
              </a:buClr>
            </a:pPr>
            <a:r>
              <a:rPr lang="en-US" sz="2000" dirty="0"/>
              <a:t>Conclusions</a:t>
            </a:r>
          </a:p>
          <a:p>
            <a:pPr>
              <a:spcBef>
                <a:spcPts val="1472"/>
              </a:spcBef>
              <a:buClr>
                <a:srgbClr val="C00000"/>
              </a:buClr>
            </a:pPr>
            <a:r>
              <a:rPr lang="en-US" sz="2000" dirty="0"/>
              <a:t>Limitations</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Agenda</a:t>
            </a:r>
          </a:p>
        </p:txBody>
      </p:sp>
    </p:spTree>
    <p:extLst>
      <p:ext uri="{BB962C8B-B14F-4D97-AF65-F5344CB8AC3E}">
        <p14:creationId xmlns:p14="http://schemas.microsoft.com/office/powerpoint/2010/main" val="52500622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marL="187516" indent="0">
              <a:buNone/>
            </a:pPr>
            <a:r>
              <a:rPr lang="en-CA" sz="1600" dirty="0"/>
              <a:t>1. 	Strack B, DeShazo JP, Gennings C, Olmo JL, Ventura S, Cios KJ, Clore JN: 	</a:t>
            </a:r>
            <a:r>
              <a:rPr lang="en-CA" sz="1600" b="1" dirty="0"/>
              <a:t>Impact of HbA1c measurement on hospital readmission rates: analysis of 	70,000 clinical database patient records</a:t>
            </a:r>
            <a:r>
              <a:rPr lang="en-CA" sz="1600" dirty="0"/>
              <a:t>. </a:t>
            </a:r>
            <a:r>
              <a:rPr lang="en-CA" sz="1600" i="1" dirty="0"/>
              <a:t>Biomed Res Int </a:t>
            </a:r>
            <a:r>
              <a:rPr lang="en-CA" sz="1600" dirty="0"/>
              <a:t>2014, </a:t>
            </a:r>
            <a:r>
              <a:rPr lang="en-CA" sz="1600" b="1" dirty="0"/>
              <a:t>2014</a:t>
            </a:r>
            <a:r>
              <a:rPr lang="en-CA" sz="1600" dirty="0"/>
              <a:t>:781670.</a:t>
            </a:r>
            <a:endParaRPr lang="en-US" sz="1600" dirty="0"/>
          </a:p>
          <a:p>
            <a:pPr marL="187516" indent="0">
              <a:buNone/>
            </a:pPr>
            <a:r>
              <a:rPr lang="en-CA" sz="1600" dirty="0"/>
              <a:t>2. 	Centers for Disease Control and Prevention: </a:t>
            </a:r>
            <a:r>
              <a:rPr lang="en-CA" sz="1600" b="1" dirty="0"/>
              <a:t>National Diabetes Statistics 	Report, 2017</a:t>
            </a:r>
            <a:r>
              <a:rPr lang="en-CA" sz="1600" dirty="0"/>
              <a:t>. In</a:t>
            </a:r>
            <a:r>
              <a:rPr lang="en-CA" sz="1600" i="1" dirty="0"/>
              <a:t>.</a:t>
            </a:r>
            <a:r>
              <a:rPr lang="en-CA" sz="1600" dirty="0"/>
              <a:t> Edited by Centers for Disease Control and Prevention US 	Department of Health and Human Services. Atlanta, GA; 2017.</a:t>
            </a:r>
            <a:endParaRPr lang="en-US" sz="1600" dirty="0"/>
          </a:p>
          <a:p>
            <a:pPr marL="187516" indent="0">
              <a:buNone/>
            </a:pPr>
            <a:r>
              <a:rPr lang="en-CA" sz="1600" dirty="0"/>
              <a:t>3. 	Leppin AL, Gionfriddo MR, Kessler M, Brito JP, Mair FS, Gallacher K, Wang Z, 	Erwin PJ, Sylvester T, Boehmer K</a:t>
            </a:r>
            <a:r>
              <a:rPr lang="en-CA" sz="1600" i="1" dirty="0"/>
              <a:t> et al</a:t>
            </a:r>
            <a:r>
              <a:rPr lang="en-CA" sz="1600" dirty="0"/>
              <a:t>: </a:t>
            </a:r>
            <a:r>
              <a:rPr lang="en-CA" sz="1600" b="1" dirty="0"/>
              <a:t>Preventing 30-day hospital 	readmissions: a systematic review and meta-analysis of randomized trials</a:t>
            </a:r>
            <a:r>
              <a:rPr lang="en-CA" sz="1600" dirty="0"/>
              <a:t>. 	</a:t>
            </a:r>
            <a:r>
              <a:rPr lang="en-CA" sz="1600" i="1" dirty="0"/>
              <a:t>JAMA Intern Med </a:t>
            </a:r>
            <a:r>
              <a:rPr lang="en-CA" sz="1600" dirty="0"/>
              <a:t>2014, </a:t>
            </a:r>
            <a:r>
              <a:rPr lang="en-CA" sz="1600" b="1" dirty="0"/>
              <a:t>174</a:t>
            </a:r>
            <a:r>
              <a:rPr lang="en-CA" sz="1600" dirty="0"/>
              <a:t>(7):1095-1107.</a:t>
            </a:r>
            <a:endParaRPr lang="en-US" sz="1600" dirty="0"/>
          </a:p>
          <a:p>
            <a:pPr marL="187516" indent="0">
              <a:buNone/>
            </a:pPr>
            <a:r>
              <a:rPr lang="en-CA" sz="1600" dirty="0"/>
              <a:t>4. 	Rubin DJ, Handorf EA, Golden SH, Nelson DB, McDonnell ME, Zhao H: 	</a:t>
            </a:r>
            <a:r>
              <a:rPr lang="en-CA" sz="1600" b="1" dirty="0"/>
              <a:t>Development and Validation of a Novel Tool to Predict Hospital 	Readmission Risk among Patients with Diabetes</a:t>
            </a:r>
            <a:r>
              <a:rPr lang="en-CA" sz="1600" dirty="0"/>
              <a:t>. </a:t>
            </a:r>
            <a:r>
              <a:rPr lang="en-CA" sz="1600" i="1" dirty="0"/>
              <a:t>Endocr Pract </a:t>
            </a:r>
            <a:r>
              <a:rPr lang="en-CA" sz="1600" dirty="0"/>
              <a:t>2016, 	</a:t>
            </a:r>
            <a:r>
              <a:rPr lang="en-CA" sz="1600" b="1" dirty="0"/>
              <a:t>22</a:t>
            </a:r>
            <a:r>
              <a:rPr lang="en-CA" sz="1600" dirty="0"/>
              <a:t>(10):1204-1215.</a:t>
            </a:r>
            <a:endParaRPr lang="en-US" sz="1600" dirty="0"/>
          </a:p>
          <a:p>
            <a:pPr marL="187516" indent="0">
              <a:buClr>
                <a:srgbClr val="C00000"/>
              </a:buClr>
              <a:buNone/>
            </a:pPr>
            <a:endParaRPr lang="en-US" sz="12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References</a:t>
            </a:r>
          </a:p>
        </p:txBody>
      </p:sp>
    </p:spTree>
    <p:extLst>
      <p:ext uri="{BB962C8B-B14F-4D97-AF65-F5344CB8AC3E}">
        <p14:creationId xmlns:p14="http://schemas.microsoft.com/office/powerpoint/2010/main" val="216468168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344" y="864251"/>
            <a:ext cx="9229344" cy="4018359"/>
          </a:xfrm>
        </p:spPr>
        <p:txBody>
          <a:bodyPr/>
          <a:lstStyle/>
          <a:p>
            <a:pPr marL="187516" indent="0">
              <a:spcBef>
                <a:spcPts val="272"/>
              </a:spcBef>
              <a:buNone/>
            </a:pPr>
            <a:r>
              <a:rPr lang="en-CA" sz="900" b="1" dirty="0"/>
              <a:t>tidyverse</a:t>
            </a:r>
            <a:endParaRPr lang="en-US" sz="900" b="1" dirty="0"/>
          </a:p>
          <a:p>
            <a:pPr marL="187516" indent="0">
              <a:spcBef>
                <a:spcPts val="272"/>
              </a:spcBef>
              <a:buNone/>
            </a:pPr>
            <a:r>
              <a:rPr lang="en-CA" sz="900" dirty="0"/>
              <a:t>Hadley Wickham (2017). tidyverse: Easily Install and Load the 'Tidyverse'. R package version 1.2.1. </a:t>
            </a:r>
            <a:r>
              <a:rPr lang="en-CA" sz="900" u="sng" dirty="0">
                <a:hlinkClick r:id="rId2"/>
              </a:rPr>
              <a:t>https://CRAN.R-project.org/package=tidyverse</a:t>
            </a:r>
            <a:endParaRPr lang="en-US" sz="900" dirty="0"/>
          </a:p>
          <a:p>
            <a:pPr marL="187516" indent="0">
              <a:spcBef>
                <a:spcPts val="272"/>
              </a:spcBef>
              <a:buNone/>
            </a:pPr>
            <a:r>
              <a:rPr lang="en-CA" sz="900" b="1" dirty="0"/>
              <a:t>caret</a:t>
            </a:r>
            <a:endParaRPr lang="en-US" sz="900" b="1" dirty="0"/>
          </a:p>
          <a:p>
            <a:pPr marL="187516" indent="0">
              <a:spcBef>
                <a:spcPts val="272"/>
              </a:spcBef>
              <a:buNone/>
            </a:pPr>
            <a:r>
              <a:rPr lang="en-CA" sz="900" dirty="0"/>
              <a:t>Max Kuhn. Contributions from Jed Wing, Steve Weston, Andre Williams, Chris Keefer, Allan Engelhardt, Tony Cooper, Zachary Mayer, Brenton Kenkel, the R Core Team, Michael Benesty, Reynald Lescarbeau, Andrew Ziem, Luca Scrucca, Yuan Tang, Can Candan and Tyler Hunt. (2018). caret: Classification and Regression Training. R package version 6.0-81. </a:t>
            </a:r>
            <a:r>
              <a:rPr lang="en-CA" sz="900" u="sng" dirty="0">
                <a:hlinkClick r:id="rId3"/>
              </a:rPr>
              <a:t>https://CRAN.R-project.org/package=caret</a:t>
            </a:r>
            <a:endParaRPr lang="en-US" sz="900" dirty="0"/>
          </a:p>
          <a:p>
            <a:pPr marL="187516" indent="0">
              <a:spcBef>
                <a:spcPts val="272"/>
              </a:spcBef>
              <a:buNone/>
            </a:pPr>
            <a:r>
              <a:rPr lang="en-CA" sz="900" b="1" dirty="0"/>
              <a:t>xgboost</a:t>
            </a:r>
            <a:endParaRPr lang="en-US" sz="900" b="1" dirty="0"/>
          </a:p>
          <a:p>
            <a:pPr marL="187516" indent="0">
              <a:spcBef>
                <a:spcPts val="272"/>
              </a:spcBef>
              <a:buNone/>
            </a:pPr>
            <a:r>
              <a:rPr lang="en-CA" sz="900" dirty="0"/>
              <a:t>Tianqi Chen, Tong He, Michael Benesty, Vadim Khotilovich, Yuan Tang, Hyunsu Cho, Kailong Chen, Rory Mitchell, Ignacio Cano, Tianyi Zhou, Mu Li, Junyuan Xie, Min Lin, Yifeng Geng and Yutian Li (2018). xgboost: Extreme Gradient Boosting. R package version 0.71.2.  </a:t>
            </a:r>
            <a:r>
              <a:rPr lang="en-CA" sz="900" u="sng" dirty="0">
                <a:hlinkClick r:id="rId4"/>
              </a:rPr>
              <a:t>https://CRAN.R-project.org/package=xgboost</a:t>
            </a:r>
            <a:endParaRPr lang="en-US" sz="900" dirty="0"/>
          </a:p>
          <a:p>
            <a:pPr marL="187516" indent="0">
              <a:spcBef>
                <a:spcPts val="272"/>
              </a:spcBef>
              <a:buNone/>
            </a:pPr>
            <a:r>
              <a:rPr lang="en-CA" sz="900" b="1" dirty="0"/>
              <a:t>skimr</a:t>
            </a:r>
            <a:endParaRPr lang="en-US" sz="900" b="1" dirty="0"/>
          </a:p>
          <a:p>
            <a:pPr marL="187516" indent="0">
              <a:spcBef>
                <a:spcPts val="272"/>
              </a:spcBef>
              <a:buNone/>
            </a:pPr>
            <a:r>
              <a:rPr lang="en-CA" sz="900" dirty="0"/>
              <a:t>Amelia McNamara, Eduardo Arino de la Rubia, Hao Zhu, Shannon Ellis and Michael Quinn (2018). skimr: Compact and Flexible Summaries of Data. R package version 1.0.3. </a:t>
            </a:r>
            <a:r>
              <a:rPr lang="en-CA" sz="900" u="sng" dirty="0">
                <a:hlinkClick r:id="rId5"/>
              </a:rPr>
              <a:t>https://CRAN.R-project.org/package=skimr</a:t>
            </a:r>
            <a:endParaRPr lang="en-US" sz="900" dirty="0"/>
          </a:p>
          <a:p>
            <a:pPr marL="187516" indent="0">
              <a:spcBef>
                <a:spcPts val="272"/>
              </a:spcBef>
              <a:buNone/>
            </a:pPr>
            <a:r>
              <a:rPr lang="en-CA" sz="900" b="1" dirty="0" err="1"/>
              <a:t>data.table</a:t>
            </a:r>
            <a:endParaRPr lang="en-US" sz="900" b="1" dirty="0"/>
          </a:p>
          <a:p>
            <a:pPr marL="187516" indent="0">
              <a:spcBef>
                <a:spcPts val="272"/>
              </a:spcBef>
              <a:buNone/>
            </a:pPr>
            <a:r>
              <a:rPr lang="en-CA" sz="900" dirty="0"/>
              <a:t>Matt Dowle and Arun Srinivasan (2018). data.table: Extension of `data.frame`. R package version 1.11.8. </a:t>
            </a:r>
            <a:r>
              <a:rPr lang="en-CA" sz="900" u="sng" dirty="0">
                <a:hlinkClick r:id="rId6"/>
              </a:rPr>
              <a:t>https://CRAN.R-project.org/package=data.table</a:t>
            </a:r>
            <a:endParaRPr lang="en-US" sz="900" dirty="0"/>
          </a:p>
          <a:p>
            <a:pPr marL="187516" indent="0">
              <a:spcBef>
                <a:spcPts val="272"/>
              </a:spcBef>
              <a:buNone/>
            </a:pPr>
            <a:r>
              <a:rPr lang="en-CA" sz="900" b="1" dirty="0"/>
              <a:t>mltools</a:t>
            </a:r>
            <a:endParaRPr lang="en-US" sz="900" b="1" dirty="0"/>
          </a:p>
          <a:p>
            <a:pPr marL="187516" indent="0">
              <a:spcBef>
                <a:spcPts val="272"/>
              </a:spcBef>
              <a:buNone/>
            </a:pPr>
            <a:r>
              <a:rPr lang="en-CA" sz="900" dirty="0"/>
              <a:t>Ben Gorman (2018). mltools: Machine Learning Tools. R package version 0.3.5. https://CRAN.R-project.org/package=mltools</a:t>
            </a:r>
            <a:endParaRPr lang="en-US" sz="900" dirty="0"/>
          </a:p>
          <a:p>
            <a:pPr marL="187516" indent="0">
              <a:spcBef>
                <a:spcPts val="272"/>
              </a:spcBef>
              <a:buNone/>
            </a:pPr>
            <a:r>
              <a:rPr lang="en-CA" sz="900" b="1" dirty="0"/>
              <a:t>corrplot</a:t>
            </a:r>
            <a:endParaRPr lang="en-US" sz="900" b="1" dirty="0"/>
          </a:p>
          <a:p>
            <a:pPr marL="187516" indent="0">
              <a:spcBef>
                <a:spcPts val="272"/>
              </a:spcBef>
              <a:buNone/>
            </a:pPr>
            <a:r>
              <a:rPr lang="en-CA" sz="900" dirty="0"/>
              <a:t>Taiyun Wei and Viliam Simko (2017). R package "corrplot": Visualization of a Correlation Matrix (Version 0.84). Available from </a:t>
            </a:r>
            <a:r>
              <a:rPr lang="en-CA" sz="900" u="sng" dirty="0">
                <a:hlinkClick r:id="rId7"/>
              </a:rPr>
              <a:t>https://github.com/taiyun/corrplot</a:t>
            </a:r>
            <a:endParaRPr lang="en-US" sz="900" dirty="0"/>
          </a:p>
          <a:p>
            <a:pPr marL="187516" indent="0">
              <a:spcBef>
                <a:spcPts val="272"/>
              </a:spcBef>
              <a:buNone/>
            </a:pPr>
            <a:r>
              <a:rPr lang="en-CA" sz="900" b="1" dirty="0"/>
              <a:t>ROCR</a:t>
            </a:r>
            <a:endParaRPr lang="en-US" sz="900" b="1" dirty="0"/>
          </a:p>
          <a:p>
            <a:pPr marL="187516" indent="0">
              <a:spcBef>
                <a:spcPts val="272"/>
              </a:spcBef>
              <a:buNone/>
            </a:pPr>
            <a:r>
              <a:rPr lang="en-CA" sz="900" dirty="0"/>
              <a:t>Sing T, Sander O, Beerenwinkel N, Lengauer T (2005). “ROCR: visualizing classifier performance in R.” </a:t>
            </a:r>
            <a:r>
              <a:rPr lang="en-CA" sz="900" i="1" dirty="0"/>
              <a:t>Bioinformatics</a:t>
            </a:r>
            <a:r>
              <a:rPr lang="en-CA" sz="900" dirty="0"/>
              <a:t>, </a:t>
            </a:r>
            <a:r>
              <a:rPr lang="en-CA" sz="900" b="1" dirty="0"/>
              <a:t>21</a:t>
            </a:r>
            <a:r>
              <a:rPr lang="en-CA" sz="900" dirty="0"/>
              <a:t>(20), 7881. &lt;URL: </a:t>
            </a:r>
            <a:r>
              <a:rPr lang="en-CA" sz="900" u="sng" dirty="0">
                <a:hlinkClick r:id="rId8"/>
              </a:rPr>
              <a:t>http://rocr.bioinf.mpi-sb.mpg.de</a:t>
            </a:r>
            <a:r>
              <a:rPr lang="en-CA" sz="900" dirty="0"/>
              <a:t>&gt;.</a:t>
            </a:r>
            <a:endParaRPr lang="en-US" sz="900" dirty="0"/>
          </a:p>
          <a:p>
            <a:pPr marL="187516" indent="0">
              <a:spcBef>
                <a:spcPts val="272"/>
              </a:spcBef>
              <a:buNone/>
            </a:pPr>
            <a:r>
              <a:rPr lang="en-CA" sz="900" b="1" dirty="0"/>
              <a:t>DMwR</a:t>
            </a:r>
            <a:endParaRPr lang="en-US" sz="900" b="1" dirty="0"/>
          </a:p>
          <a:p>
            <a:pPr marL="187516" indent="0">
              <a:spcBef>
                <a:spcPts val="272"/>
              </a:spcBef>
              <a:buNone/>
            </a:pPr>
            <a:r>
              <a:rPr lang="en-CA" sz="900" dirty="0"/>
              <a:t>Torgo, L. (2010). Data Mining with R, learning with case studies Chapman and Hall/CRC. URL: </a:t>
            </a:r>
            <a:r>
              <a:rPr lang="en-CA" sz="900" u="sng" dirty="0">
                <a:hlinkClick r:id="rId9"/>
              </a:rPr>
              <a:t>http://www.dcc.fc.up.pt/~ltorgo/DataMiningWithR</a:t>
            </a:r>
            <a:endParaRPr lang="en-US" sz="900" dirty="0"/>
          </a:p>
          <a:p>
            <a:pPr marL="187516" indent="0">
              <a:spcBef>
                <a:spcPts val="272"/>
              </a:spcBef>
              <a:buNone/>
            </a:pPr>
            <a:r>
              <a:rPr lang="en-CA" sz="900" b="1" dirty="0"/>
              <a:t>t-SNE</a:t>
            </a:r>
            <a:endParaRPr lang="en-US" sz="900" b="1" dirty="0"/>
          </a:p>
          <a:p>
            <a:pPr marL="187516" indent="0">
              <a:spcBef>
                <a:spcPts val="272"/>
              </a:spcBef>
              <a:buNone/>
            </a:pPr>
            <a:r>
              <a:rPr lang="en-CA" sz="900" dirty="0"/>
              <a:t>Jesse H. Krijthe (2015). Rtsne: T-Distributed Stochastic Neighbor Embedding using a Barnes-Hut Implementation, URL: </a:t>
            </a:r>
            <a:r>
              <a:rPr lang="en-CA" sz="900" u="sng" dirty="0">
                <a:hlinkClick r:id="rId10"/>
              </a:rPr>
              <a:t>https://github.com/jkrijthe/Rtsne</a:t>
            </a:r>
            <a:endParaRPr lang="en-US" sz="900" dirty="0"/>
          </a:p>
          <a:p>
            <a:pPr marL="187516" indent="0">
              <a:spcBef>
                <a:spcPts val="272"/>
              </a:spcBef>
              <a:buNone/>
            </a:pPr>
            <a:r>
              <a:rPr lang="en-CA" sz="900" b="1" dirty="0"/>
              <a:t>glmnet</a:t>
            </a:r>
            <a:endParaRPr lang="en-US" sz="900" b="1" dirty="0"/>
          </a:p>
          <a:p>
            <a:pPr marL="187516" indent="0">
              <a:spcBef>
                <a:spcPts val="272"/>
              </a:spcBef>
              <a:buNone/>
            </a:pPr>
            <a:r>
              <a:rPr lang="en-CA" sz="900" dirty="0"/>
              <a:t>Jerome Friedman, Trevor Hastie, Robert Tibshirani (2010). Regularization Paths for Generalized Linear Models via Coordinate Descent. Journal of Statistical Software, 33(1), 1-22. URL </a:t>
            </a:r>
            <a:r>
              <a:rPr lang="en-CA" sz="900" u="sng" dirty="0">
                <a:hlinkClick r:id="rId11"/>
              </a:rPr>
              <a:t>http://www.jstatsoft.org/v33/i01/</a:t>
            </a:r>
            <a:endParaRPr lang="en-US" sz="900" dirty="0"/>
          </a:p>
          <a:p>
            <a:pPr marL="187516" indent="0">
              <a:spcBef>
                <a:spcPts val="272"/>
              </a:spcBef>
              <a:buNone/>
            </a:pPr>
            <a:r>
              <a:rPr lang="en-CA" sz="900" b="1" dirty="0"/>
              <a:t>tableone</a:t>
            </a:r>
            <a:endParaRPr lang="en-US" sz="900" b="1" dirty="0"/>
          </a:p>
          <a:p>
            <a:pPr marL="187516" indent="0">
              <a:spcBef>
                <a:spcPts val="272"/>
              </a:spcBef>
              <a:buNone/>
            </a:pPr>
            <a:r>
              <a:rPr lang="en-CA" sz="900" dirty="0"/>
              <a:t>Kazuki Yoshida and Justin Bohn. (2018). tableone: Create 'Table 1' to Describe Baseline Characteristics. R package version 0.9.3. </a:t>
            </a:r>
            <a:r>
              <a:rPr lang="en-CA" sz="900" u="sng" dirty="0">
                <a:hlinkClick r:id="rId12"/>
              </a:rPr>
              <a:t>https://CRAN.R-project.org/package=tableone</a:t>
            </a:r>
            <a:endParaRPr lang="en-US" sz="900" dirty="0"/>
          </a:p>
          <a:p>
            <a:pPr marL="187516" indent="0">
              <a:spcBef>
                <a:spcPts val="272"/>
              </a:spcBef>
              <a:buNone/>
            </a:pPr>
            <a:r>
              <a:rPr lang="en-CA" sz="900" b="1" dirty="0"/>
              <a:t>R</a:t>
            </a:r>
            <a:endParaRPr lang="en-US" sz="900" b="1" dirty="0"/>
          </a:p>
          <a:p>
            <a:pPr marL="187516" indent="0">
              <a:spcBef>
                <a:spcPts val="272"/>
              </a:spcBef>
              <a:buNone/>
            </a:pPr>
            <a:r>
              <a:rPr lang="en-CA" sz="900" dirty="0"/>
              <a:t>R Core Team (2018). R: A language and environment for statistical computing. R Foundation for Statistical Computing, Vienna, Austria. URL https://www.R-project.org/</a:t>
            </a:r>
            <a:endParaRPr lang="en-US" sz="900" dirty="0"/>
          </a:p>
          <a:p>
            <a:pPr marL="187516" indent="0">
              <a:spcBef>
                <a:spcPts val="272"/>
              </a:spcBef>
              <a:buClr>
                <a:srgbClr val="C00000"/>
              </a:buClr>
              <a:buNone/>
            </a:pPr>
            <a:endParaRPr lang="en-US" sz="5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References (R-Packages)</a:t>
            </a:r>
          </a:p>
        </p:txBody>
      </p:sp>
    </p:spTree>
    <p:extLst>
      <p:ext uri="{BB962C8B-B14F-4D97-AF65-F5344CB8AC3E}">
        <p14:creationId xmlns:p14="http://schemas.microsoft.com/office/powerpoint/2010/main" val="8711194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581471" cy="4833767"/>
          </a:xfrm>
        </p:spPr>
        <p:txBody>
          <a:bodyPr/>
          <a:lstStyle/>
          <a:p>
            <a:pPr>
              <a:buClr>
                <a:srgbClr val="C00000"/>
              </a:buClr>
            </a:pPr>
            <a:r>
              <a:rPr lang="en-US" sz="2000" b="1" dirty="0"/>
              <a:t>Goal</a:t>
            </a:r>
            <a:r>
              <a:rPr lang="en-US" sz="2000" dirty="0"/>
              <a:t>: Investigate predictors of hospital readmissions for diabetes patients</a:t>
            </a:r>
          </a:p>
          <a:p>
            <a:pPr>
              <a:buClr>
                <a:srgbClr val="C00000"/>
              </a:buClr>
            </a:pPr>
            <a:r>
              <a:rPr lang="en-US" sz="2000" b="1" dirty="0">
                <a:solidFill>
                  <a:srgbClr val="343434"/>
                </a:solidFill>
              </a:rPr>
              <a:t>Methods</a:t>
            </a:r>
            <a:r>
              <a:rPr lang="en-US" sz="2000" dirty="0">
                <a:solidFill>
                  <a:srgbClr val="343434"/>
                </a:solidFill>
              </a:rPr>
              <a:t>: </a:t>
            </a:r>
            <a:r>
              <a:rPr lang="en-US" sz="2000" dirty="0">
                <a:solidFill>
                  <a:srgbClr val="343434"/>
                </a:solidFill>
                <a:ea typeface="Helvetica" pitchFamily="-1" charset="0"/>
                <a:cs typeface="Arial" pitchFamily="34" charset="0"/>
                <a:sym typeface="Helvetica" pitchFamily="-1" charset="0"/>
              </a:rPr>
              <a:t>XGBoost, kNN, GLMnet</a:t>
            </a:r>
          </a:p>
          <a:p>
            <a:pPr>
              <a:buClr>
                <a:srgbClr val="C00000"/>
              </a:buClr>
            </a:pPr>
            <a:r>
              <a:rPr lang="en-US" sz="2000" b="1" dirty="0"/>
              <a:t>Results: </a:t>
            </a:r>
            <a:r>
              <a:rPr lang="en-US" sz="2000" dirty="0"/>
              <a:t>Healthcare utilization (number of inpatient, outpatient, and emergency encounters) is the most important factor in predicting readmission for diabetes patients</a:t>
            </a:r>
            <a:endParaRPr lang="en-US" sz="2000" b="1" dirty="0"/>
          </a:p>
          <a:p>
            <a:pPr>
              <a:buClr>
                <a:srgbClr val="C00000"/>
              </a:buClr>
            </a:pPr>
            <a:r>
              <a:rPr lang="en-US" sz="2000" b="1" dirty="0"/>
              <a:t>Conclusion: </a:t>
            </a:r>
            <a:r>
              <a:rPr lang="en-US" sz="2000" dirty="0"/>
              <a:t>The complexities of predicting hospital readmission require that data be collected in a thoughtful way so that a complete picture of a person’s health can be captured</a:t>
            </a:r>
            <a:endParaRPr lang="en-US" sz="2000" b="1"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Abstract</a:t>
            </a:r>
          </a:p>
        </p:txBody>
      </p:sp>
    </p:spTree>
    <p:extLst>
      <p:ext uri="{BB962C8B-B14F-4D97-AF65-F5344CB8AC3E}">
        <p14:creationId xmlns:p14="http://schemas.microsoft.com/office/powerpoint/2010/main" val="116937464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636" y="991765"/>
            <a:ext cx="8251031" cy="5908621"/>
          </a:xfrm>
        </p:spPr>
        <p:txBody>
          <a:bodyPr/>
          <a:lstStyle/>
          <a:p>
            <a:pPr>
              <a:spcBef>
                <a:spcPts val="1472"/>
              </a:spcBef>
              <a:buClr>
                <a:srgbClr val="C00000"/>
              </a:buClr>
            </a:pPr>
            <a:r>
              <a:rPr lang="en-US" sz="1800" b="1" dirty="0"/>
              <a:t>What is a 30 day hospital readmission?</a:t>
            </a:r>
          </a:p>
          <a:p>
            <a:pPr lvl="1">
              <a:spcBef>
                <a:spcPts val="1472"/>
              </a:spcBef>
              <a:buClr>
                <a:srgbClr val="C00000"/>
              </a:buClr>
            </a:pPr>
            <a:r>
              <a:rPr lang="en-US" sz="1800" dirty="0"/>
              <a:t>All-cause unplanned readmissions that happen within 30 days of discharge from the index (i.e., initial) admission</a:t>
            </a:r>
          </a:p>
          <a:p>
            <a:pPr lvl="1">
              <a:spcBef>
                <a:spcPts val="1472"/>
              </a:spcBef>
              <a:buClr>
                <a:srgbClr val="C00000"/>
              </a:buClr>
            </a:pPr>
            <a:r>
              <a:rPr lang="en-US" sz="1800" dirty="0"/>
              <a:t>Patients who are readmitted to the same hospital, or another applicable acute care hospital for any reason</a:t>
            </a:r>
          </a:p>
          <a:p>
            <a:pPr>
              <a:spcBef>
                <a:spcPts val="1472"/>
              </a:spcBef>
              <a:buClr>
                <a:srgbClr val="C00000"/>
              </a:buClr>
            </a:pPr>
            <a:r>
              <a:rPr lang="en-US" sz="1800" b="1" dirty="0"/>
              <a:t>Why are hospital readmissions important?</a:t>
            </a:r>
          </a:p>
          <a:p>
            <a:pPr lvl="1">
              <a:spcBef>
                <a:spcPts val="1472"/>
              </a:spcBef>
              <a:buClr>
                <a:srgbClr val="C00000"/>
              </a:buClr>
            </a:pPr>
            <a:r>
              <a:rPr lang="en-US" sz="1800" dirty="0"/>
              <a:t>Reducing hospital readmissions is a </a:t>
            </a:r>
            <a:r>
              <a:rPr lang="en-US" sz="1800" u="sng" dirty="0"/>
              <a:t>national priority</a:t>
            </a:r>
          </a:p>
          <a:p>
            <a:pPr lvl="1">
              <a:spcBef>
                <a:spcPts val="1472"/>
              </a:spcBef>
              <a:buClr>
                <a:srgbClr val="C00000"/>
              </a:buClr>
            </a:pPr>
            <a:r>
              <a:rPr lang="en-US" sz="1800" dirty="0"/>
              <a:t>Hospital Readmissions Reduction Program (Centers for Medicaid &amp; Medicare Services)</a:t>
            </a:r>
          </a:p>
          <a:p>
            <a:pPr>
              <a:spcBef>
                <a:spcPts val="1472"/>
              </a:spcBef>
              <a:buClr>
                <a:srgbClr val="C00000"/>
              </a:buClr>
            </a:pPr>
            <a:r>
              <a:rPr lang="en-US" sz="1800" b="1" dirty="0"/>
              <a:t>Why are hospital readmissions for diabetes patients important?</a:t>
            </a:r>
          </a:p>
          <a:p>
            <a:pPr lvl="1">
              <a:spcBef>
                <a:spcPts val="1472"/>
              </a:spcBef>
              <a:buClr>
                <a:srgbClr val="C00000"/>
              </a:buClr>
            </a:pPr>
            <a:r>
              <a:rPr lang="en-US" sz="1800" dirty="0"/>
              <a:t>Diabetes status in hospitalized patients has a significant bearing on outcome, in terms of both morbidity and mortality</a:t>
            </a:r>
          </a:p>
          <a:p>
            <a:pPr lvl="1">
              <a:spcBef>
                <a:spcPts val="1472"/>
              </a:spcBef>
              <a:buClr>
                <a:srgbClr val="C00000"/>
              </a:buClr>
            </a:pPr>
            <a:r>
              <a:rPr lang="en-US" sz="1800" dirty="0"/>
              <a:t>30.3 million people have diabetes in the U.S. (9.4% of the population) [2]</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Background</a:t>
            </a:r>
          </a:p>
        </p:txBody>
      </p:sp>
    </p:spTree>
    <p:extLst>
      <p:ext uri="{BB962C8B-B14F-4D97-AF65-F5344CB8AC3E}">
        <p14:creationId xmlns:p14="http://schemas.microsoft.com/office/powerpoint/2010/main" val="33056339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0" y="1209873"/>
            <a:ext cx="8491537" cy="5107807"/>
          </a:xfrm>
        </p:spPr>
        <p:txBody>
          <a:bodyPr/>
          <a:lstStyle/>
          <a:p>
            <a:pPr>
              <a:spcBef>
                <a:spcPts val="1472"/>
              </a:spcBef>
              <a:buClr>
                <a:srgbClr val="C00000"/>
              </a:buClr>
            </a:pPr>
            <a:r>
              <a:rPr lang="en-US" sz="1800" b="1" dirty="0"/>
              <a:t>Data source:</a:t>
            </a:r>
            <a:r>
              <a:rPr lang="en-US" sz="1800" b="1" dirty="0">
                <a:solidFill>
                  <a:srgbClr val="343434"/>
                </a:solidFill>
                <a:ea typeface="Helvetica" pitchFamily="-1" charset="0"/>
                <a:cs typeface="Arial" pitchFamily="34" charset="0"/>
                <a:sym typeface="Helvetica" pitchFamily="-1" charset="0"/>
              </a:rPr>
              <a:t> Health Facts database </a:t>
            </a:r>
            <a:r>
              <a:rPr lang="en-US" sz="1800" dirty="0">
                <a:solidFill>
                  <a:srgbClr val="343434"/>
                </a:solidFill>
                <a:ea typeface="Helvetica" pitchFamily="-1" charset="0"/>
                <a:cs typeface="Arial" pitchFamily="34" charset="0"/>
                <a:sym typeface="Helvetica" pitchFamily="-1" charset="0"/>
              </a:rPr>
              <a:t>(Cerner Corporation, Kansas City, MO)</a:t>
            </a:r>
            <a:endParaRPr lang="en-US" sz="1800" dirty="0"/>
          </a:p>
          <a:p>
            <a:pPr lvl="1">
              <a:spcBef>
                <a:spcPts val="1472"/>
              </a:spcBef>
              <a:buClr>
                <a:srgbClr val="C00000"/>
              </a:buClr>
            </a:pPr>
            <a:r>
              <a:rPr lang="en-US" sz="1800" u="sng" dirty="0">
                <a:solidFill>
                  <a:srgbClr val="343434"/>
                </a:solidFill>
                <a:ea typeface="Helvetica" pitchFamily="-1" charset="0"/>
                <a:cs typeface="Arial" pitchFamily="34" charset="0"/>
                <a:sym typeface="Helvetica" pitchFamily="-1" charset="0"/>
              </a:rPr>
              <a:t>National data warehouse </a:t>
            </a:r>
            <a:r>
              <a:rPr lang="en-US" sz="1800" dirty="0">
                <a:solidFill>
                  <a:srgbClr val="343434"/>
                </a:solidFill>
                <a:ea typeface="Helvetica" pitchFamily="-1" charset="0"/>
                <a:cs typeface="Arial" pitchFamily="34" charset="0"/>
                <a:sym typeface="Helvetica" pitchFamily="-1" charset="0"/>
              </a:rPr>
              <a:t>that collects comprehensive clinical records across hospitals throughout the United States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Health Facts is a voluntary program offered to </a:t>
            </a:r>
            <a:r>
              <a:rPr lang="en-US" sz="1800" u="sng" dirty="0">
                <a:solidFill>
                  <a:srgbClr val="343434"/>
                </a:solidFill>
                <a:ea typeface="Helvetica" pitchFamily="-1" charset="0"/>
                <a:cs typeface="Arial" pitchFamily="34" charset="0"/>
                <a:sym typeface="Helvetica" pitchFamily="-1" charset="0"/>
              </a:rPr>
              <a:t>organizations which use the Cerner Electronic Health Record System</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Data systematically collected from participating institutions electronic medical records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Includes encounter data (emergency, outpatient, and inpatient), provider specialty, demographics (age, sex, and race), diagnoses and in-hospital procedures documented by ICD-9-CM codes, laboratory data, pharmacy data, in-hospital mortality, and hospital characteristics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All data were </a:t>
            </a:r>
            <a:r>
              <a:rPr lang="en-US" sz="1800" u="sng" dirty="0">
                <a:solidFill>
                  <a:srgbClr val="343434"/>
                </a:solidFill>
                <a:ea typeface="Helvetica" pitchFamily="-1" charset="0"/>
                <a:cs typeface="Arial" pitchFamily="34" charset="0"/>
                <a:sym typeface="Helvetica" pitchFamily="-1" charset="0"/>
              </a:rPr>
              <a:t>deidentified</a:t>
            </a:r>
            <a:r>
              <a:rPr lang="en-US" sz="1800" dirty="0">
                <a:solidFill>
                  <a:srgbClr val="343434"/>
                </a:solidFill>
                <a:ea typeface="Helvetica" pitchFamily="-1" charset="0"/>
                <a:cs typeface="Arial" pitchFamily="34" charset="0"/>
                <a:sym typeface="Helvetica" pitchFamily="-1" charset="0"/>
              </a:rPr>
              <a:t> in compliance with the Health Insurance Portability and Accountability Act of 1996 (HIPAA)</a:t>
            </a:r>
          </a:p>
          <a:p>
            <a:pPr lvl="2">
              <a:spcBef>
                <a:spcPts val="1472"/>
              </a:spcBef>
              <a:buClr>
                <a:srgbClr val="C00000"/>
              </a:buClr>
            </a:pPr>
            <a:endParaRPr lang="en-US" sz="18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Data Description</a:t>
            </a:r>
          </a:p>
        </p:txBody>
      </p:sp>
    </p:spTree>
    <p:extLst>
      <p:ext uri="{BB962C8B-B14F-4D97-AF65-F5344CB8AC3E}">
        <p14:creationId xmlns:p14="http://schemas.microsoft.com/office/powerpoint/2010/main" val="261628584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230" y="1042621"/>
            <a:ext cx="8491537" cy="5592901"/>
          </a:xfrm>
        </p:spPr>
        <p:txBody>
          <a:bodyPr/>
          <a:lstStyle/>
          <a:p>
            <a:pPr>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The dataset we used is a</a:t>
            </a:r>
            <a:r>
              <a:rPr lang="en-US" sz="1800" b="1" dirty="0">
                <a:solidFill>
                  <a:srgbClr val="343434"/>
                </a:solidFill>
                <a:ea typeface="Helvetica" pitchFamily="-1" charset="0"/>
                <a:cs typeface="Arial" pitchFamily="34" charset="0"/>
                <a:sym typeface="Helvetica" pitchFamily="-1" charset="0"/>
              </a:rPr>
              <a:t> subset of the data in the Health Facts database </a:t>
            </a:r>
            <a:r>
              <a:rPr lang="en-US" sz="1800" dirty="0">
                <a:solidFill>
                  <a:srgbClr val="343434"/>
                </a:solidFill>
                <a:ea typeface="Helvetica" pitchFamily="-1" charset="0"/>
                <a:cs typeface="Arial" pitchFamily="34" charset="0"/>
                <a:sym typeface="Helvetica" pitchFamily="-1" charset="0"/>
              </a:rPr>
              <a:t>that represents </a:t>
            </a:r>
            <a:r>
              <a:rPr lang="en-US" sz="1800" u="sng" dirty="0">
                <a:solidFill>
                  <a:srgbClr val="343434"/>
                </a:solidFill>
                <a:ea typeface="Helvetica" pitchFamily="-1" charset="0"/>
                <a:cs typeface="Arial" pitchFamily="34" charset="0"/>
                <a:sym typeface="Helvetica" pitchFamily="-1" charset="0"/>
              </a:rPr>
              <a:t>10 years </a:t>
            </a:r>
            <a:r>
              <a:rPr lang="en-US" sz="1800" dirty="0">
                <a:solidFill>
                  <a:srgbClr val="343434"/>
                </a:solidFill>
                <a:ea typeface="Helvetica" pitchFamily="-1" charset="0"/>
                <a:cs typeface="Arial" pitchFamily="34" charset="0"/>
                <a:sym typeface="Helvetica" pitchFamily="-1" charset="0"/>
              </a:rPr>
              <a:t>(1999-2008) of clinical care at </a:t>
            </a:r>
            <a:r>
              <a:rPr lang="en-US" sz="1800" u="sng" dirty="0">
                <a:solidFill>
                  <a:srgbClr val="343434"/>
                </a:solidFill>
                <a:ea typeface="Helvetica" pitchFamily="-1" charset="0"/>
                <a:cs typeface="Arial" pitchFamily="34" charset="0"/>
                <a:sym typeface="Helvetica" pitchFamily="-1" charset="0"/>
              </a:rPr>
              <a:t>130 US hospitals</a:t>
            </a:r>
            <a:r>
              <a:rPr lang="en-US" sz="1800" dirty="0">
                <a:solidFill>
                  <a:srgbClr val="343434"/>
                </a:solidFill>
                <a:ea typeface="Helvetica" pitchFamily="-1" charset="0"/>
                <a:cs typeface="Arial" pitchFamily="34" charset="0"/>
                <a:sym typeface="Helvetica" pitchFamily="-1" charset="0"/>
              </a:rPr>
              <a:t> and integrated delivery networks. </a:t>
            </a:r>
          </a:p>
          <a:p>
            <a:pPr>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It includes </a:t>
            </a:r>
            <a:r>
              <a:rPr lang="en-US" sz="1800" u="sng" dirty="0">
                <a:solidFill>
                  <a:srgbClr val="343434"/>
                </a:solidFill>
                <a:ea typeface="Helvetica" pitchFamily="-1" charset="0"/>
                <a:cs typeface="Arial" pitchFamily="34" charset="0"/>
                <a:sym typeface="Helvetica" pitchFamily="-1" charset="0"/>
              </a:rPr>
              <a:t>over 50 features </a:t>
            </a:r>
            <a:r>
              <a:rPr lang="en-US" sz="1800" dirty="0">
                <a:solidFill>
                  <a:srgbClr val="343434"/>
                </a:solidFill>
                <a:ea typeface="Helvetica" pitchFamily="-1" charset="0"/>
                <a:cs typeface="Arial" pitchFamily="34" charset="0"/>
                <a:sym typeface="Helvetica" pitchFamily="-1" charset="0"/>
              </a:rPr>
              <a:t>representing patient and hospital outcomes. Information was extracted from the Health Facts database for encounters that satisfied the following criteria:</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It is an inpatient encounter (a hospital admission)</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It is a diabetic encounter, that is, one during which any kind of diabetes was entered to the system as a diagnosis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The length of stay was at least 1 day and at most 14 days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Laboratory tests were performed during the encounter</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Medications were administered during the encounter</a:t>
            </a:r>
          </a:p>
          <a:p>
            <a:pPr lvl="1">
              <a:spcBef>
                <a:spcPts val="1472"/>
              </a:spcBef>
              <a:buClr>
                <a:srgbClr val="C00000"/>
              </a:buClr>
            </a:pPr>
            <a:r>
              <a:rPr lang="en-US" sz="1800" dirty="0">
                <a:solidFill>
                  <a:srgbClr val="343434"/>
                </a:solidFill>
                <a:cs typeface="Arial" pitchFamily="34" charset="0"/>
                <a:sym typeface="Helvetica" pitchFamily="-1" charset="0"/>
              </a:rPr>
              <a:t>Link to data source: </a:t>
            </a:r>
            <a:r>
              <a:rPr lang="en-US" sz="1800" i="1" dirty="0">
                <a:solidFill>
                  <a:srgbClr val="343434"/>
                </a:solidFill>
                <a:cs typeface="Arial" pitchFamily="34" charset="0"/>
                <a:sym typeface="Helvetica" pitchFamily="-1" charset="0"/>
              </a:rPr>
              <a:t>https://archive.ics.uci.edu/ml/datasets/Diabetes+130-US+hospitals+for+years+1999-2008</a:t>
            </a:r>
            <a:endParaRPr lang="en-US" sz="1800" i="1"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Data Description</a:t>
            </a:r>
          </a:p>
        </p:txBody>
      </p:sp>
    </p:spTree>
    <p:extLst>
      <p:ext uri="{BB962C8B-B14F-4D97-AF65-F5344CB8AC3E}">
        <p14:creationId xmlns:p14="http://schemas.microsoft.com/office/powerpoint/2010/main" val="414072225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marL="187516" indent="0">
              <a:buClr>
                <a:srgbClr val="C00000"/>
              </a:buClr>
              <a:buNone/>
            </a:pPr>
            <a:r>
              <a:rPr lang="en-US" sz="2800" dirty="0"/>
              <a:t>The problem is a </a:t>
            </a:r>
            <a:r>
              <a:rPr lang="en-US" sz="2800" b="1" dirty="0"/>
              <a:t>2-way classification</a:t>
            </a:r>
            <a:r>
              <a:rPr lang="en-US" sz="2800" dirty="0"/>
              <a:t> task in which we try to predict if a patient will have:</a:t>
            </a:r>
          </a:p>
          <a:p>
            <a:pPr marL="812572" lvl="2" indent="0">
              <a:buClr>
                <a:srgbClr val="C00000"/>
              </a:buClr>
              <a:buNone/>
            </a:pPr>
            <a:r>
              <a:rPr lang="en-US" sz="2800" dirty="0"/>
              <a:t>1. No readmission within 30 days</a:t>
            </a:r>
          </a:p>
          <a:p>
            <a:pPr marL="812572" lvl="2" indent="0">
              <a:buClr>
                <a:srgbClr val="C00000"/>
              </a:buClr>
              <a:buNone/>
            </a:pPr>
            <a:r>
              <a:rPr lang="en-US" sz="2800" dirty="0"/>
              <a:t>2. Readmission within &lt;30 days</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Problem Statement</a:t>
            </a:r>
          </a:p>
        </p:txBody>
      </p:sp>
    </p:spTree>
    <p:extLst>
      <p:ext uri="{BB962C8B-B14F-4D97-AF65-F5344CB8AC3E}">
        <p14:creationId xmlns:p14="http://schemas.microsoft.com/office/powerpoint/2010/main" val="32459608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33763"/>
            <a:ext cx="4062334" cy="5918920"/>
          </a:xfrm>
        </p:spPr>
        <p:txBody>
          <a:bodyPr/>
          <a:lstStyle/>
          <a:p>
            <a:pPr>
              <a:spcBef>
                <a:spcPts val="1472"/>
              </a:spcBef>
              <a:buClr>
                <a:srgbClr val="C00000"/>
              </a:buClr>
            </a:pPr>
            <a:r>
              <a:rPr lang="en-US" sz="2000" b="1" dirty="0"/>
              <a:t>Removed</a:t>
            </a:r>
            <a:r>
              <a:rPr lang="en-US" sz="2000" dirty="0"/>
              <a:t> variables that were:</a:t>
            </a:r>
          </a:p>
          <a:p>
            <a:pPr lvl="1">
              <a:spcBef>
                <a:spcPts val="1472"/>
              </a:spcBef>
              <a:buClr>
                <a:srgbClr val="C00000"/>
              </a:buClr>
            </a:pPr>
            <a:r>
              <a:rPr lang="en-US" sz="2000" dirty="0"/>
              <a:t>Unnecessary</a:t>
            </a:r>
          </a:p>
          <a:p>
            <a:pPr lvl="1">
              <a:spcBef>
                <a:spcPts val="1472"/>
              </a:spcBef>
              <a:buClr>
                <a:srgbClr val="C00000"/>
              </a:buClr>
            </a:pPr>
            <a:r>
              <a:rPr lang="en-US" sz="2000" dirty="0"/>
              <a:t>Redundant</a:t>
            </a:r>
          </a:p>
          <a:p>
            <a:pPr lvl="1">
              <a:spcBef>
                <a:spcPts val="1472"/>
              </a:spcBef>
              <a:buClr>
                <a:srgbClr val="C00000"/>
              </a:buClr>
            </a:pPr>
            <a:r>
              <a:rPr lang="en-US" sz="2000" dirty="0"/>
              <a:t>Missing too many values</a:t>
            </a:r>
          </a:p>
          <a:p>
            <a:pPr>
              <a:spcBef>
                <a:spcPts val="1472"/>
              </a:spcBef>
              <a:buClr>
                <a:srgbClr val="C00000"/>
              </a:buClr>
            </a:pPr>
            <a:r>
              <a:rPr lang="en-US" sz="2000" b="1" dirty="0"/>
              <a:t>Created</a:t>
            </a:r>
            <a:r>
              <a:rPr lang="en-US" sz="2000" dirty="0"/>
              <a:t> new variables:</a:t>
            </a:r>
          </a:p>
          <a:p>
            <a:pPr lvl="1">
              <a:spcBef>
                <a:spcPts val="1472"/>
              </a:spcBef>
              <a:buClr>
                <a:srgbClr val="C00000"/>
              </a:buClr>
            </a:pPr>
            <a:r>
              <a:rPr lang="en-US" sz="2000" dirty="0"/>
              <a:t>Healthcare Utilization: sum of outpatient, inpatient, emergency encounters</a:t>
            </a:r>
          </a:p>
          <a:p>
            <a:pPr lvl="1">
              <a:spcBef>
                <a:spcPts val="1472"/>
              </a:spcBef>
              <a:buClr>
                <a:srgbClr val="C00000"/>
              </a:buClr>
            </a:pPr>
            <a:r>
              <a:rPr lang="en-US" sz="2000" dirty="0"/>
              <a:t>Number of diabetes medications</a:t>
            </a:r>
          </a:p>
          <a:p>
            <a:pPr lvl="1">
              <a:spcBef>
                <a:spcPts val="1472"/>
              </a:spcBef>
              <a:buClr>
                <a:srgbClr val="C00000"/>
              </a:buClr>
            </a:pPr>
            <a:r>
              <a:rPr lang="en-US" sz="2000" dirty="0"/>
              <a:t>Grouped diagnoses based on Strack et al. 2014 paper (see References slide)</a:t>
            </a:r>
          </a:p>
          <a:p>
            <a:pPr>
              <a:spcBef>
                <a:spcPts val="1472"/>
              </a:spcBef>
              <a:buClr>
                <a:srgbClr val="C00000"/>
              </a:buClr>
            </a:pPr>
            <a:r>
              <a:rPr lang="en-US" sz="2000" b="1" dirty="0"/>
              <a:t>Result: Clean dataset</a:t>
            </a:r>
          </a:p>
          <a:p>
            <a:pPr lvl="1">
              <a:spcBef>
                <a:spcPts val="1472"/>
              </a:spcBef>
              <a:buClr>
                <a:srgbClr val="C00000"/>
              </a:buClr>
            </a:pPr>
            <a:endParaRPr lang="en-US" sz="20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Data Cleaning</a:t>
            </a:r>
          </a:p>
        </p:txBody>
      </p:sp>
      <p:pic>
        <p:nvPicPr>
          <p:cNvPr id="2" name="Picture 1">
            <a:extLst>
              <a:ext uri="{FF2B5EF4-FFF2-40B4-BE49-F238E27FC236}">
                <a16:creationId xmlns:a16="http://schemas.microsoft.com/office/drawing/2014/main" id="{F7194C61-304B-434A-B1E1-7D6BF6D72995}"/>
              </a:ext>
            </a:extLst>
          </p:cNvPr>
          <p:cNvPicPr>
            <a:picLocks noChangeAspect="1"/>
          </p:cNvPicPr>
          <p:nvPr/>
        </p:nvPicPr>
        <p:blipFill>
          <a:blip r:embed="rId3"/>
          <a:stretch>
            <a:fillRect/>
          </a:stretch>
        </p:blipFill>
        <p:spPr>
          <a:xfrm>
            <a:off x="4287186" y="933763"/>
            <a:ext cx="4735136" cy="5918921"/>
          </a:xfrm>
          <a:prstGeom prst="rect">
            <a:avLst/>
          </a:prstGeom>
        </p:spPr>
      </p:pic>
      <p:sp>
        <p:nvSpPr>
          <p:cNvPr id="4" name="TextBox 3">
            <a:extLst>
              <a:ext uri="{FF2B5EF4-FFF2-40B4-BE49-F238E27FC236}">
                <a16:creationId xmlns:a16="http://schemas.microsoft.com/office/drawing/2014/main" id="{8B8098A1-2A7D-354C-BDEC-BDFDF2A2945A}"/>
              </a:ext>
            </a:extLst>
          </p:cNvPr>
          <p:cNvSpPr txBox="1"/>
          <p:nvPr/>
        </p:nvSpPr>
        <p:spPr>
          <a:xfrm>
            <a:off x="4766869" y="948753"/>
            <a:ext cx="3162926" cy="307777"/>
          </a:xfrm>
          <a:prstGeom prst="rect">
            <a:avLst/>
          </a:prstGeom>
          <a:solidFill>
            <a:schemeClr val="bg2"/>
          </a:solidFill>
        </p:spPr>
        <p:txBody>
          <a:bodyPr wrap="square" rtlCol="0">
            <a:spAutoFit/>
          </a:bodyPr>
          <a:lstStyle/>
          <a:p>
            <a:r>
              <a:rPr lang="en-US" sz="1400" b="1" dirty="0">
                <a:solidFill>
                  <a:srgbClr val="343434"/>
                </a:solidFill>
              </a:rPr>
              <a:t>Correlation Matrix for Final Dataset</a:t>
            </a:r>
          </a:p>
        </p:txBody>
      </p:sp>
    </p:spTree>
    <p:extLst>
      <p:ext uri="{BB962C8B-B14F-4D97-AF65-F5344CB8AC3E}">
        <p14:creationId xmlns:p14="http://schemas.microsoft.com/office/powerpoint/2010/main" val="36668976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Exploratory Data Analysis</a:t>
            </a:r>
          </a:p>
        </p:txBody>
      </p:sp>
      <p:sp>
        <p:nvSpPr>
          <p:cNvPr id="9" name="Content Placeholder 8">
            <a:extLst>
              <a:ext uri="{FF2B5EF4-FFF2-40B4-BE49-F238E27FC236}">
                <a16:creationId xmlns:a16="http://schemas.microsoft.com/office/drawing/2014/main" id="{8001ED89-0B52-7548-AD65-43467B78E8D6}"/>
              </a:ext>
            </a:extLst>
          </p:cNvPr>
          <p:cNvSpPr>
            <a:spLocks noGrp="1"/>
          </p:cNvSpPr>
          <p:nvPr>
            <p:ph idx="1"/>
          </p:nvPr>
        </p:nvSpPr>
        <p:spPr>
          <a:xfrm>
            <a:off x="1116065" y="2090910"/>
            <a:ext cx="1479217" cy="446823"/>
          </a:xfrm>
        </p:spPr>
        <p:txBody>
          <a:bodyPr/>
          <a:lstStyle/>
          <a:p>
            <a:pPr marL="187516" indent="0">
              <a:buNone/>
            </a:pPr>
            <a:r>
              <a:rPr lang="en-US" sz="3200" dirty="0"/>
              <a:t>PCA</a:t>
            </a:r>
          </a:p>
        </p:txBody>
      </p:sp>
      <p:sp>
        <p:nvSpPr>
          <p:cNvPr id="11" name="Content Placeholder 8">
            <a:extLst>
              <a:ext uri="{FF2B5EF4-FFF2-40B4-BE49-F238E27FC236}">
                <a16:creationId xmlns:a16="http://schemas.microsoft.com/office/drawing/2014/main" id="{C7FEB066-0B69-3746-BE53-FE0C359215EF}"/>
              </a:ext>
            </a:extLst>
          </p:cNvPr>
          <p:cNvSpPr txBox="1">
            <a:spLocks/>
          </p:cNvSpPr>
          <p:nvPr/>
        </p:nvSpPr>
        <p:spPr bwMode="auto">
          <a:xfrm>
            <a:off x="1089170" y="5075828"/>
            <a:ext cx="1479217" cy="446823"/>
          </a:xfrm>
          <a:prstGeom prst="rect">
            <a:avLst/>
          </a:prstGeom>
          <a:noFill/>
          <a:ln w="12700">
            <a:noFill/>
            <a:miter lim="800000"/>
            <a:headEnd/>
            <a:tailEnd/>
          </a:ln>
          <a:effectLst/>
        </p:spPr>
        <p:txBody>
          <a:bodyPr vert="horz" wrap="square" lIns="35717" tIns="35717" rIns="35717" bIns="35717" numCol="1" anchor="t" anchorCtr="0" compatLnSpc="1">
            <a:prstTxWarp prst="textNoShape">
              <a:avLst/>
            </a:prstTxWarp>
          </a:bodyPr>
          <a:lstStyle>
            <a:lvl1pPr marL="534646"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1pPr>
            <a:lvl2pPr marL="847174"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2pPr>
            <a:lvl3pPr marL="1159702"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3pPr>
            <a:lvl4pPr marL="1472230"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4pPr>
            <a:lvl5pPr marL="1784758"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5pPr>
            <a:lvl6pPr marL="2106216"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6pPr>
            <a:lvl7pPr marL="2427673"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7pPr>
            <a:lvl8pPr marL="2749130"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8pPr>
            <a:lvl9pPr marL="3070587"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9pPr>
          </a:lstStyle>
          <a:p>
            <a:pPr marL="187516" indent="0" defTabSz="914400">
              <a:buFont typeface="Gill Sans" pitchFamily="-1" charset="0"/>
              <a:buNone/>
            </a:pPr>
            <a:r>
              <a:rPr lang="en-US" sz="3200" kern="0" dirty="0"/>
              <a:t>t-SNA</a:t>
            </a:r>
          </a:p>
        </p:txBody>
      </p:sp>
      <p:pic>
        <p:nvPicPr>
          <p:cNvPr id="13" name="Picture 12">
            <a:extLst>
              <a:ext uri="{FF2B5EF4-FFF2-40B4-BE49-F238E27FC236}">
                <a16:creationId xmlns:a16="http://schemas.microsoft.com/office/drawing/2014/main" id="{B7F16FAA-730E-2749-871B-6000F02632D2}"/>
              </a:ext>
            </a:extLst>
          </p:cNvPr>
          <p:cNvPicPr>
            <a:picLocks noChangeAspect="1"/>
          </p:cNvPicPr>
          <p:nvPr/>
        </p:nvPicPr>
        <p:blipFill rotWithShape="1">
          <a:blip r:embed="rId3"/>
          <a:srcRect l="1086" t="1241" r="-1" b="1"/>
          <a:stretch/>
        </p:blipFill>
        <p:spPr>
          <a:xfrm>
            <a:off x="3657599" y="955012"/>
            <a:ext cx="5311589" cy="2886215"/>
          </a:xfrm>
          <a:prstGeom prst="rect">
            <a:avLst/>
          </a:prstGeom>
        </p:spPr>
      </p:pic>
      <p:pic>
        <p:nvPicPr>
          <p:cNvPr id="15" name="Picture 14">
            <a:extLst>
              <a:ext uri="{FF2B5EF4-FFF2-40B4-BE49-F238E27FC236}">
                <a16:creationId xmlns:a16="http://schemas.microsoft.com/office/drawing/2014/main" id="{697D8958-F0A3-A04C-8988-04426448E294}"/>
              </a:ext>
            </a:extLst>
          </p:cNvPr>
          <p:cNvPicPr>
            <a:picLocks noChangeAspect="1"/>
          </p:cNvPicPr>
          <p:nvPr/>
        </p:nvPicPr>
        <p:blipFill>
          <a:blip r:embed="rId4"/>
          <a:stretch>
            <a:fillRect/>
          </a:stretch>
        </p:blipFill>
        <p:spPr>
          <a:xfrm>
            <a:off x="3671047" y="3885754"/>
            <a:ext cx="5392271" cy="3005156"/>
          </a:xfrm>
          <a:prstGeom prst="rect">
            <a:avLst/>
          </a:prstGeom>
        </p:spPr>
      </p:pic>
    </p:spTree>
    <p:extLst>
      <p:ext uri="{BB962C8B-B14F-4D97-AF65-F5344CB8AC3E}">
        <p14:creationId xmlns:p14="http://schemas.microsoft.com/office/powerpoint/2010/main" val="94552878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sph-test2">
  <a:themeElements>
    <a:clrScheme name="Custom 4">
      <a:dk1>
        <a:srgbClr val="97BE6D"/>
      </a:dk1>
      <a:lt1>
        <a:srgbClr val="FFFFFF"/>
      </a:lt1>
      <a:dk2>
        <a:srgbClr val="74556A"/>
      </a:dk2>
      <a:lt2>
        <a:srgbClr val="FFFFFF"/>
      </a:lt2>
      <a:accent1>
        <a:srgbClr val="74556A"/>
      </a:accent1>
      <a:accent2>
        <a:srgbClr val="468D97"/>
      </a:accent2>
      <a:accent3>
        <a:srgbClr val="97BE6D"/>
      </a:accent3>
      <a:accent4>
        <a:srgbClr val="70AECD"/>
      </a:accent4>
      <a:accent5>
        <a:srgbClr val="D5752B"/>
      </a:accent5>
      <a:accent6>
        <a:srgbClr val="FFFFFF"/>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hsph-test2.thmx</Template>
  <TotalTime>2090</TotalTime>
  <Words>1630</Words>
  <Application>Microsoft Macintosh PowerPoint</Application>
  <PresentationFormat>On-screen Show (4:3)</PresentationFormat>
  <Paragraphs>164</Paragraphs>
  <Slides>21</Slides>
  <Notes>11</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vt:lpstr>
      <vt:lpstr>hsph-test2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Moth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Tammy Dayton</dc:creator>
  <cp:lastModifiedBy>Moreira, Erica Ann</cp:lastModifiedBy>
  <cp:revision>218</cp:revision>
  <dcterms:created xsi:type="dcterms:W3CDTF">2015-01-14T22:04:48Z</dcterms:created>
  <dcterms:modified xsi:type="dcterms:W3CDTF">2018-12-15T23:18:21Z</dcterms:modified>
</cp:coreProperties>
</file>